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7"/>
  </p:notesMasterIdLst>
  <p:sldIdLst>
    <p:sldId id="256" r:id="rId4"/>
    <p:sldId id="258" r:id="rId5"/>
    <p:sldId id="275" r:id="rId6"/>
    <p:sldId id="276" r:id="rId8"/>
    <p:sldId id="271" r:id="rId9"/>
    <p:sldId id="273" r:id="rId10"/>
    <p:sldId id="274" r:id="rId11"/>
    <p:sldId id="277" r:id="rId12"/>
    <p:sldId id="279" r:id="rId13"/>
    <p:sldId id="278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7" r:id="rId24"/>
    <p:sldId id="289" r:id="rId25"/>
    <p:sldId id="290" r:id="rId26"/>
    <p:sldId id="291" r:id="rId27"/>
    <p:sldId id="293" r:id="rId28"/>
    <p:sldId id="292" r:id="rId29"/>
    <p:sldId id="294" r:id="rId30"/>
    <p:sldId id="295" r:id="rId31"/>
    <p:sldId id="296" r:id="rId32"/>
    <p:sldId id="298" r:id="rId33"/>
    <p:sldId id="299" r:id="rId34"/>
    <p:sldId id="300" r:id="rId35"/>
    <p:sldId id="301" r:id="rId36"/>
    <p:sldId id="302" r:id="rId37"/>
    <p:sldId id="314" r:id="rId38"/>
    <p:sldId id="303" r:id="rId39"/>
    <p:sldId id="304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9" r:id="rId51"/>
    <p:sldId id="261" r:id="rId5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624E8-4B2D-4D53-95FC-9FA7392C75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624E8-4B2D-4D53-95FC-9FA7392C75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624E8-4B2D-4D53-95FC-9FA7392C75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4470400"/>
            <a:ext cx="9144000" cy="117642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5669006"/>
            <a:ext cx="9144000" cy="687344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15BB4C91-A4CA-4EBE-8AF8-1DBB3ECEA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654D154-DEB9-4DCD-801B-B3341D74A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459832" y="673769"/>
            <a:ext cx="9893968" cy="5430394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4802983"/>
            <a:ext cx="9521371" cy="1069293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12685" y="5872276"/>
            <a:ext cx="9144000" cy="476476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C06B-2840-4EDB-A092-2CDC872481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A626-EEAD-401B-A6D6-67CAE32C8F8F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854813" y="264664"/>
            <a:ext cx="4482374" cy="4262270"/>
            <a:chOff x="3854813" y="207818"/>
            <a:chExt cx="4482374" cy="426227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3854813" y="207818"/>
              <a:ext cx="4482374" cy="4262270"/>
            </a:xfrm>
            <a:prstGeom prst="rect">
              <a:avLst/>
            </a:prstGeom>
          </p:spPr>
        </p:pic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5080589" y="1322981"/>
              <a:ext cx="2030822" cy="20319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5162262" y="1404699"/>
              <a:ext cx="1867476" cy="186850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162262" y="1934134"/>
            <a:ext cx="186747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+mj-lt"/>
                <a:ea typeface="华文细黑" panose="02010600040101010101" pitchFamily="2" charset="-122"/>
              </a:rPr>
              <a:t>2017</a:t>
            </a:r>
            <a:endParaRPr lang="zh-CN" altLang="en-US" sz="5400" dirty="0">
              <a:solidFill>
                <a:schemeClr val="bg1"/>
              </a:solidFill>
              <a:latin typeface="+mj-lt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597497" y="2665307"/>
            <a:ext cx="2691989" cy="1513765"/>
            <a:chOff x="8418860" y="2665307"/>
            <a:chExt cx="2691989" cy="1513765"/>
          </a:xfrm>
        </p:grpSpPr>
        <p:grpSp>
          <p:nvGrpSpPr>
            <p:cNvPr id="13" name="组合 12"/>
            <p:cNvGrpSpPr/>
            <p:nvPr/>
          </p:nvGrpSpPr>
          <p:grpSpPr>
            <a:xfrm>
              <a:off x="8418860" y="2665307"/>
              <a:ext cx="1563455" cy="1486683"/>
              <a:chOff x="3854813" y="207818"/>
              <a:chExt cx="4482374" cy="4262270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2" cstate="email"/>
              <a:stretch>
                <a:fillRect/>
              </a:stretch>
            </p:blipFill>
            <p:spPr>
              <a:xfrm>
                <a:off x="3854813" y="207818"/>
                <a:ext cx="4482374" cy="4262270"/>
              </a:xfrm>
              <a:prstGeom prst="rect">
                <a:avLst/>
              </a:prstGeom>
            </p:spPr>
          </p:pic>
          <p:sp>
            <p:nvSpPr>
              <p:cNvPr id="19" name="Oval 5"/>
              <p:cNvSpPr>
                <a:spLocks noChangeArrowheads="1"/>
              </p:cNvSpPr>
              <p:nvPr/>
            </p:nvSpPr>
            <p:spPr bwMode="auto">
              <a:xfrm>
                <a:off x="5080588" y="1322982"/>
                <a:ext cx="2030822" cy="20319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Oval 5"/>
              <p:cNvSpPr>
                <a:spLocks noChangeArrowheads="1"/>
              </p:cNvSpPr>
              <p:nvPr/>
            </p:nvSpPr>
            <p:spPr bwMode="auto">
              <a:xfrm>
                <a:off x="5162262" y="1404699"/>
                <a:ext cx="1867476" cy="1868509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10391411" y="3494961"/>
              <a:ext cx="719438" cy="684111"/>
              <a:chOff x="3854813" y="207818"/>
              <a:chExt cx="4482374" cy="4262270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2" cstate="email"/>
              <a:stretch>
                <a:fillRect/>
              </a:stretch>
            </p:blipFill>
            <p:spPr>
              <a:xfrm>
                <a:off x="3854813" y="207818"/>
                <a:ext cx="4482374" cy="4262270"/>
              </a:xfrm>
              <a:prstGeom prst="rect">
                <a:avLst/>
              </a:prstGeom>
            </p:spPr>
          </p:pic>
          <p:sp>
            <p:nvSpPr>
              <p:cNvPr id="16" name="Oval 5"/>
              <p:cNvSpPr>
                <a:spLocks noChangeArrowheads="1"/>
              </p:cNvSpPr>
              <p:nvPr/>
            </p:nvSpPr>
            <p:spPr bwMode="auto">
              <a:xfrm>
                <a:off x="5080589" y="1322981"/>
                <a:ext cx="2030822" cy="203194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Oval 5"/>
              <p:cNvSpPr>
                <a:spLocks noChangeArrowheads="1"/>
              </p:cNvSpPr>
              <p:nvPr/>
            </p:nvSpPr>
            <p:spPr bwMode="auto">
              <a:xfrm>
                <a:off x="5162262" y="1404699"/>
                <a:ext cx="1867476" cy="1868509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902514" y="2665307"/>
            <a:ext cx="2691989" cy="1513765"/>
            <a:chOff x="723877" y="2529866"/>
            <a:chExt cx="2691989" cy="1513765"/>
          </a:xfrm>
        </p:grpSpPr>
        <p:grpSp>
          <p:nvGrpSpPr>
            <p:cNvPr id="22" name="组合 21"/>
            <p:cNvGrpSpPr/>
            <p:nvPr/>
          </p:nvGrpSpPr>
          <p:grpSpPr>
            <a:xfrm>
              <a:off x="723877" y="2529866"/>
              <a:ext cx="1563455" cy="1486683"/>
              <a:chOff x="3854813" y="207818"/>
              <a:chExt cx="4482374" cy="4262270"/>
            </a:xfrm>
          </p:grpSpPr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2" cstate="email"/>
              <a:stretch>
                <a:fillRect/>
              </a:stretch>
            </p:blipFill>
            <p:spPr>
              <a:xfrm>
                <a:off x="3854813" y="207818"/>
                <a:ext cx="4482374" cy="4262270"/>
              </a:xfrm>
              <a:prstGeom prst="rect">
                <a:avLst/>
              </a:prstGeom>
            </p:spPr>
          </p:pic>
          <p:sp>
            <p:nvSpPr>
              <p:cNvPr id="28" name="Oval 5"/>
              <p:cNvSpPr>
                <a:spLocks noChangeArrowheads="1"/>
              </p:cNvSpPr>
              <p:nvPr/>
            </p:nvSpPr>
            <p:spPr bwMode="auto">
              <a:xfrm>
                <a:off x="5080589" y="1322981"/>
                <a:ext cx="2030822" cy="203194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Oval 5"/>
              <p:cNvSpPr>
                <a:spLocks noChangeArrowheads="1"/>
              </p:cNvSpPr>
              <p:nvPr/>
            </p:nvSpPr>
            <p:spPr bwMode="auto">
              <a:xfrm>
                <a:off x="5162262" y="1404699"/>
                <a:ext cx="1867476" cy="1868509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696428" y="3359520"/>
              <a:ext cx="719438" cy="684111"/>
              <a:chOff x="3854813" y="207818"/>
              <a:chExt cx="4482374" cy="4262270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 cstate="email"/>
              <a:stretch>
                <a:fillRect/>
              </a:stretch>
            </p:blipFill>
            <p:spPr>
              <a:xfrm>
                <a:off x="3854813" y="207818"/>
                <a:ext cx="4482374" cy="4262270"/>
              </a:xfrm>
              <a:prstGeom prst="rect">
                <a:avLst/>
              </a:prstGeom>
            </p:spPr>
          </p:pic>
          <p:sp>
            <p:nvSpPr>
              <p:cNvPr id="25" name="Oval 5"/>
              <p:cNvSpPr>
                <a:spLocks noChangeArrowheads="1"/>
              </p:cNvSpPr>
              <p:nvPr/>
            </p:nvSpPr>
            <p:spPr bwMode="auto">
              <a:xfrm>
                <a:off x="5080589" y="1322981"/>
                <a:ext cx="2030822" cy="203194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26" name="Oval 5"/>
              <p:cNvSpPr>
                <a:spLocks noChangeArrowheads="1"/>
              </p:cNvSpPr>
              <p:nvPr/>
            </p:nvSpPr>
            <p:spPr bwMode="auto">
              <a:xfrm>
                <a:off x="5162262" y="1404699"/>
                <a:ext cx="1867476" cy="1868509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0" name="直接连接符 29"/>
          <p:cNvCxnSpPr/>
          <p:nvPr/>
        </p:nvCxnSpPr>
        <p:spPr>
          <a:xfrm>
            <a:off x="5512681" y="4646664"/>
            <a:ext cx="116663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030561" y="4812918"/>
            <a:ext cx="213087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C06B-2840-4EDB-A092-2CDC872481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A626-EEAD-401B-A6D6-67CAE32C8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768158" y="2504285"/>
            <a:ext cx="2655684" cy="1135062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768158" y="3741093"/>
            <a:ext cx="2655684" cy="461508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C06B-2840-4EDB-A092-2CDC872481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A626-EEAD-401B-A6D6-67CAE32C8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C06B-2840-4EDB-A092-2CDC872481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A626-EEAD-401B-A6D6-67CAE32C8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dirty="0"/>
              <a:t>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C06B-2840-4EDB-A092-2CDC872481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A626-EEAD-401B-A6D6-67CAE32C8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3854813" y="264664"/>
            <a:ext cx="4482374" cy="4262270"/>
            <a:chOff x="3854813" y="207818"/>
            <a:chExt cx="4482374" cy="426227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3854813" y="207818"/>
              <a:ext cx="4482374" cy="4262270"/>
            </a:xfrm>
            <a:prstGeom prst="rect">
              <a:avLst/>
            </a:prstGeom>
          </p:spPr>
        </p:pic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5080589" y="1322981"/>
              <a:ext cx="2030822" cy="20319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Oval 5"/>
            <p:cNvSpPr>
              <a:spLocks noChangeArrowheads="1"/>
            </p:cNvSpPr>
            <p:nvPr/>
          </p:nvSpPr>
          <p:spPr bwMode="auto">
            <a:xfrm>
              <a:off x="5162262" y="1404699"/>
              <a:ext cx="1867476" cy="186850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5162262" y="1934134"/>
            <a:ext cx="186747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+mj-lt"/>
                <a:ea typeface="华文细黑" panose="02010600040101010101" pitchFamily="2" charset="-122"/>
              </a:rPr>
              <a:t>2017</a:t>
            </a:r>
            <a:endParaRPr lang="zh-CN" altLang="en-US" sz="5400" dirty="0">
              <a:solidFill>
                <a:schemeClr val="bg1"/>
              </a:solidFill>
              <a:latin typeface="+mj-lt"/>
              <a:ea typeface="华文细黑" panose="02010600040101010101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597497" y="2665307"/>
            <a:ext cx="2691989" cy="1513765"/>
            <a:chOff x="8418860" y="2665307"/>
            <a:chExt cx="2691989" cy="1513765"/>
          </a:xfrm>
        </p:grpSpPr>
        <p:grpSp>
          <p:nvGrpSpPr>
            <p:cNvPr id="37" name="组合 36"/>
            <p:cNvGrpSpPr/>
            <p:nvPr/>
          </p:nvGrpSpPr>
          <p:grpSpPr>
            <a:xfrm>
              <a:off x="8418860" y="2665307"/>
              <a:ext cx="1563455" cy="1486683"/>
              <a:chOff x="3854813" y="207818"/>
              <a:chExt cx="4482374" cy="4262270"/>
            </a:xfrm>
          </p:grpSpPr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2" cstate="email"/>
              <a:stretch>
                <a:fillRect/>
              </a:stretch>
            </p:blipFill>
            <p:spPr>
              <a:xfrm>
                <a:off x="3854813" y="207818"/>
                <a:ext cx="4482374" cy="4262270"/>
              </a:xfrm>
              <a:prstGeom prst="rect">
                <a:avLst/>
              </a:prstGeom>
            </p:spPr>
          </p:pic>
          <p:sp>
            <p:nvSpPr>
              <p:cNvPr id="43" name="Oval 5"/>
              <p:cNvSpPr>
                <a:spLocks noChangeArrowheads="1"/>
              </p:cNvSpPr>
              <p:nvPr/>
            </p:nvSpPr>
            <p:spPr bwMode="auto">
              <a:xfrm>
                <a:off x="5080588" y="1322982"/>
                <a:ext cx="2030822" cy="20319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Oval 5"/>
              <p:cNvSpPr>
                <a:spLocks noChangeArrowheads="1"/>
              </p:cNvSpPr>
              <p:nvPr/>
            </p:nvSpPr>
            <p:spPr bwMode="auto">
              <a:xfrm>
                <a:off x="5162262" y="1404699"/>
                <a:ext cx="1867476" cy="1868509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0391411" y="3494961"/>
              <a:ext cx="719438" cy="684111"/>
              <a:chOff x="3854813" y="207818"/>
              <a:chExt cx="4482374" cy="4262270"/>
            </a:xfrm>
          </p:grpSpPr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2" cstate="email"/>
              <a:stretch>
                <a:fillRect/>
              </a:stretch>
            </p:blipFill>
            <p:spPr>
              <a:xfrm>
                <a:off x="3854813" y="207818"/>
                <a:ext cx="4482374" cy="4262270"/>
              </a:xfrm>
              <a:prstGeom prst="rect">
                <a:avLst/>
              </a:prstGeom>
            </p:spPr>
          </p:pic>
          <p:sp>
            <p:nvSpPr>
              <p:cNvPr id="40" name="Oval 5"/>
              <p:cNvSpPr>
                <a:spLocks noChangeArrowheads="1"/>
              </p:cNvSpPr>
              <p:nvPr/>
            </p:nvSpPr>
            <p:spPr bwMode="auto">
              <a:xfrm>
                <a:off x="5080589" y="1322981"/>
                <a:ext cx="2030822" cy="203194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5"/>
              <p:cNvSpPr>
                <a:spLocks noChangeArrowheads="1"/>
              </p:cNvSpPr>
              <p:nvPr/>
            </p:nvSpPr>
            <p:spPr bwMode="auto">
              <a:xfrm>
                <a:off x="5162262" y="1404699"/>
                <a:ext cx="1867476" cy="1868509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 flipH="1">
            <a:off x="902514" y="2665307"/>
            <a:ext cx="2691989" cy="1513765"/>
            <a:chOff x="723877" y="2529866"/>
            <a:chExt cx="2691989" cy="1513765"/>
          </a:xfrm>
        </p:grpSpPr>
        <p:grpSp>
          <p:nvGrpSpPr>
            <p:cNvPr id="46" name="组合 45"/>
            <p:cNvGrpSpPr/>
            <p:nvPr/>
          </p:nvGrpSpPr>
          <p:grpSpPr>
            <a:xfrm>
              <a:off x="723877" y="2529866"/>
              <a:ext cx="1563455" cy="1486683"/>
              <a:chOff x="3854813" y="207818"/>
              <a:chExt cx="4482374" cy="4262270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2" cstate="email"/>
              <a:stretch>
                <a:fillRect/>
              </a:stretch>
            </p:blipFill>
            <p:spPr>
              <a:xfrm>
                <a:off x="3854813" y="207818"/>
                <a:ext cx="4482374" cy="4262270"/>
              </a:xfrm>
              <a:prstGeom prst="rect">
                <a:avLst/>
              </a:prstGeom>
            </p:spPr>
          </p:pic>
          <p:sp>
            <p:nvSpPr>
              <p:cNvPr id="52" name="Oval 5"/>
              <p:cNvSpPr>
                <a:spLocks noChangeArrowheads="1"/>
              </p:cNvSpPr>
              <p:nvPr/>
            </p:nvSpPr>
            <p:spPr bwMode="auto">
              <a:xfrm>
                <a:off x="5080589" y="1322981"/>
                <a:ext cx="2030822" cy="203194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Oval 5"/>
              <p:cNvSpPr>
                <a:spLocks noChangeArrowheads="1"/>
              </p:cNvSpPr>
              <p:nvPr/>
            </p:nvSpPr>
            <p:spPr bwMode="auto">
              <a:xfrm>
                <a:off x="5162262" y="1404699"/>
                <a:ext cx="1867476" cy="1868509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2696428" y="3359520"/>
              <a:ext cx="719438" cy="684111"/>
              <a:chOff x="3854813" y="207818"/>
              <a:chExt cx="4482374" cy="4262270"/>
            </a:xfrm>
          </p:grpSpPr>
          <p:pic>
            <p:nvPicPr>
              <p:cNvPr id="48" name="图片 47"/>
              <p:cNvPicPr>
                <a:picLocks noChangeAspect="1"/>
              </p:cNvPicPr>
              <p:nvPr/>
            </p:nvPicPr>
            <p:blipFill>
              <a:blip r:embed="rId2" cstate="email"/>
              <a:stretch>
                <a:fillRect/>
              </a:stretch>
            </p:blipFill>
            <p:spPr>
              <a:xfrm>
                <a:off x="3854813" y="207818"/>
                <a:ext cx="4482374" cy="4262270"/>
              </a:xfrm>
              <a:prstGeom prst="rect">
                <a:avLst/>
              </a:prstGeom>
            </p:spPr>
          </p:pic>
          <p:sp>
            <p:nvSpPr>
              <p:cNvPr id="49" name="Oval 5"/>
              <p:cNvSpPr>
                <a:spLocks noChangeArrowheads="1"/>
              </p:cNvSpPr>
              <p:nvPr/>
            </p:nvSpPr>
            <p:spPr bwMode="auto">
              <a:xfrm>
                <a:off x="5080589" y="1322981"/>
                <a:ext cx="2030822" cy="203194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50" name="Oval 5"/>
              <p:cNvSpPr>
                <a:spLocks noChangeArrowheads="1"/>
              </p:cNvSpPr>
              <p:nvPr/>
            </p:nvSpPr>
            <p:spPr bwMode="auto">
              <a:xfrm>
                <a:off x="5162262" y="1404699"/>
                <a:ext cx="1867476" cy="1868509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54" name="直接连接符 53"/>
          <p:cNvCxnSpPr/>
          <p:nvPr/>
        </p:nvCxnSpPr>
        <p:spPr>
          <a:xfrm>
            <a:off x="5512681" y="4646664"/>
            <a:ext cx="116663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5030561" y="4812918"/>
            <a:ext cx="213087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600" y="4848226"/>
            <a:ext cx="7274800" cy="690308"/>
          </a:xfrm>
        </p:spPr>
        <p:txBody>
          <a:bodyPr anchor="ctr" anchorCtr="0"/>
          <a:lstStyle>
            <a:lvl1pPr algn="dist">
              <a:defRPr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C06B-2840-4EDB-A092-2CDC872481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19466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A626-EEAD-401B-A6D6-67CAE32C8F8F}" type="slidenum">
              <a:rPr lang="zh-CN" altLang="en-US" smtClean="0"/>
            </a:fld>
            <a:endParaRPr lang="zh-CN" altLang="en-US"/>
          </a:p>
        </p:txBody>
      </p:sp>
      <p:sp>
        <p:nvSpPr>
          <p:cNvPr id="60" name="内容占位符 59"/>
          <p:cNvSpPr>
            <a:spLocks noGrp="1"/>
          </p:cNvSpPr>
          <p:nvPr>
            <p:ph sz="quarter" idx="13" hasCustomPrompt="1"/>
          </p:nvPr>
        </p:nvSpPr>
        <p:spPr>
          <a:xfrm>
            <a:off x="3441902" y="5576888"/>
            <a:ext cx="5308197" cy="412750"/>
          </a:xfrm>
        </p:spPr>
        <p:txBody>
          <a:bodyPr/>
          <a:lstStyle>
            <a:lvl1pPr marL="0" indent="0" algn="dist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61" name="内容占位符 59"/>
          <p:cNvSpPr>
            <a:spLocks noGrp="1"/>
          </p:cNvSpPr>
          <p:nvPr>
            <p:ph sz="quarter" idx="14" hasCustomPrompt="1"/>
          </p:nvPr>
        </p:nvSpPr>
        <p:spPr>
          <a:xfrm>
            <a:off x="4798724" y="6027992"/>
            <a:ext cx="2594552" cy="412750"/>
          </a:xfrm>
        </p:spPr>
        <p:txBody>
          <a:bodyPr/>
          <a:lstStyle>
            <a:lvl1pPr marL="0" indent="0" algn="dist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C06B-2840-4EDB-A092-2CDC872481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A626-EEAD-401B-A6D6-67CAE32C8F8F}" type="slidenum">
              <a:rPr lang="zh-CN" altLang="en-US" smtClean="0"/>
            </a:fld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456246" y="1369570"/>
            <a:ext cx="295544" cy="2955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+mj-ea"/>
                <a:ea typeface="+mj-ea"/>
              </a:rPr>
              <a:t>2</a:t>
            </a:r>
            <a:endParaRPr lang="zh-CN" altLang="en-US" sz="1800" dirty="0">
              <a:latin typeface="+mj-ea"/>
              <a:ea typeface="+mj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784234" y="1369570"/>
            <a:ext cx="295544" cy="2955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+mj-ea"/>
                <a:ea typeface="+mj-ea"/>
              </a:rPr>
              <a:t>0</a:t>
            </a:r>
            <a:endParaRPr lang="zh-CN" altLang="en-US" sz="1800" dirty="0">
              <a:latin typeface="+mj-ea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112221" y="1369570"/>
            <a:ext cx="295544" cy="2955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+mj-ea"/>
                <a:ea typeface="+mj-ea"/>
              </a:rPr>
              <a:t>1</a:t>
            </a:r>
            <a:endParaRPr lang="zh-CN" altLang="en-US" sz="1800" dirty="0">
              <a:latin typeface="+mj-ea"/>
              <a:ea typeface="+mj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440209" y="1369570"/>
            <a:ext cx="295544" cy="2955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+mj-ea"/>
                <a:ea typeface="+mj-ea"/>
              </a:rPr>
              <a:t>7</a:t>
            </a:r>
            <a:endParaRPr lang="zh-CN" altLang="en-US" sz="1800" dirty="0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787400"/>
            <a:ext cx="4165200" cy="1600200"/>
          </a:xfrm>
        </p:spPr>
        <p:txBody>
          <a:bodyPr anchor="t" anchorCtr="0"/>
          <a:lstStyle>
            <a:lvl1pPr algn="l"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874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3876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029370" y="365125"/>
            <a:ext cx="1324429" cy="5811838"/>
          </a:xfrm>
        </p:spPr>
        <p:txBody>
          <a:bodyPr vert="eaVert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8987971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29067"/>
            <a:ext cx="10515600" cy="557509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15BB4C91-A4CA-4EBE-8AF8-1DBB3ECEA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654D154-DEB9-4DCD-801B-B3341D74A27F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 bwMode="auto">
          <a:xfrm>
            <a:off x="2566230" y="3162999"/>
            <a:ext cx="7119866" cy="925409"/>
          </a:xfrm>
          <a:prstGeom prst="rect">
            <a:avLst/>
          </a:prstGeom>
          <a:gradFill flip="none" rotWithShape="1">
            <a:gsLst>
              <a:gs pos="53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/>
          </a:p>
        </p:txBody>
      </p:sp>
      <p:sp>
        <p:nvSpPr>
          <p:cNvPr id="8" name="矩形 7"/>
          <p:cNvSpPr/>
          <p:nvPr/>
        </p:nvSpPr>
        <p:spPr bwMode="auto">
          <a:xfrm>
            <a:off x="2600933" y="3203486"/>
            <a:ext cx="7053353" cy="850219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74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31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 sz="3600" b="1" dirty="0">
              <a:solidFill>
                <a:schemeClr val="accent2"/>
              </a:solidFill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2624068" y="3220837"/>
            <a:ext cx="428002" cy="428002"/>
          </a:xfrm>
          <a:custGeom>
            <a:avLst/>
            <a:gdLst>
              <a:gd name="connsiteX0" fmla="*/ 586469 w 5423364"/>
              <a:gd name="connsiteY0" fmla="*/ 3778531 h 5416741"/>
              <a:gd name="connsiteX1" fmla="*/ 586469 w 5423364"/>
              <a:gd name="connsiteY1" fmla="*/ 4093221 h 5416741"/>
              <a:gd name="connsiteX2" fmla="*/ 901159 w 5423364"/>
              <a:gd name="connsiteY2" fmla="*/ 4093221 h 5416741"/>
              <a:gd name="connsiteX3" fmla="*/ 901159 w 5423364"/>
              <a:gd name="connsiteY3" fmla="*/ 3778531 h 5416741"/>
              <a:gd name="connsiteX4" fmla="*/ 941931 w 5423364"/>
              <a:gd name="connsiteY4" fmla="*/ 1734100 h 5416741"/>
              <a:gd name="connsiteX5" fmla="*/ 941931 w 5423364"/>
              <a:gd name="connsiteY5" fmla="*/ 2362054 h 5416741"/>
              <a:gd name="connsiteX6" fmla="*/ 1569884 w 5423364"/>
              <a:gd name="connsiteY6" fmla="*/ 2362054 h 5416741"/>
              <a:gd name="connsiteX7" fmla="*/ 1569884 w 5423364"/>
              <a:gd name="connsiteY7" fmla="*/ 1734100 h 5416741"/>
              <a:gd name="connsiteX8" fmla="*/ 947912 w 5423364"/>
              <a:gd name="connsiteY8" fmla="*/ 945546 h 5416741"/>
              <a:gd name="connsiteX9" fmla="*/ 947912 w 5423364"/>
              <a:gd name="connsiteY9" fmla="*/ 1573498 h 5416741"/>
              <a:gd name="connsiteX10" fmla="*/ 1575865 w 5423364"/>
              <a:gd name="connsiteY10" fmla="*/ 1573498 h 5416741"/>
              <a:gd name="connsiteX11" fmla="*/ 1575865 w 5423364"/>
              <a:gd name="connsiteY11" fmla="*/ 945546 h 5416741"/>
              <a:gd name="connsiteX12" fmla="*/ 1738596 w 5423364"/>
              <a:gd name="connsiteY12" fmla="*/ 945546 h 5416741"/>
              <a:gd name="connsiteX13" fmla="*/ 1738596 w 5423364"/>
              <a:gd name="connsiteY13" fmla="*/ 1573498 h 5416741"/>
              <a:gd name="connsiteX14" fmla="*/ 2366549 w 5423364"/>
              <a:gd name="connsiteY14" fmla="*/ 1573498 h 5416741"/>
              <a:gd name="connsiteX15" fmla="*/ 2366549 w 5423364"/>
              <a:gd name="connsiteY15" fmla="*/ 945546 h 5416741"/>
              <a:gd name="connsiteX16" fmla="*/ 3785154 w 5423364"/>
              <a:gd name="connsiteY16" fmla="*/ 579766 h 5416741"/>
              <a:gd name="connsiteX17" fmla="*/ 3785154 w 5423364"/>
              <a:gd name="connsiteY17" fmla="*/ 894456 h 5416741"/>
              <a:gd name="connsiteX18" fmla="*/ 4099844 w 5423364"/>
              <a:gd name="connsiteY18" fmla="*/ 894456 h 5416741"/>
              <a:gd name="connsiteX19" fmla="*/ 4099844 w 5423364"/>
              <a:gd name="connsiteY19" fmla="*/ 579766 h 5416741"/>
              <a:gd name="connsiteX20" fmla="*/ 156988 w 5423364"/>
              <a:gd name="connsiteY20" fmla="*/ 156989 h 5416741"/>
              <a:gd name="connsiteX21" fmla="*/ 156988 w 5423364"/>
              <a:gd name="connsiteY21" fmla="*/ 784943 h 5416741"/>
              <a:gd name="connsiteX22" fmla="*/ 784942 w 5423364"/>
              <a:gd name="connsiteY22" fmla="*/ 784943 h 5416741"/>
              <a:gd name="connsiteX23" fmla="*/ 784942 w 5423364"/>
              <a:gd name="connsiteY23" fmla="*/ 156989 h 5416741"/>
              <a:gd name="connsiteX24" fmla="*/ 3314221 w 5423364"/>
              <a:gd name="connsiteY24" fmla="*/ 0 h 5416741"/>
              <a:gd name="connsiteX25" fmla="*/ 3471209 w 5423364"/>
              <a:gd name="connsiteY25" fmla="*/ 0 h 5416741"/>
              <a:gd name="connsiteX26" fmla="*/ 3471209 w 5423364"/>
              <a:gd name="connsiteY26" fmla="*/ 1287546 h 5416741"/>
              <a:gd name="connsiteX27" fmla="*/ 4102777 w 5423364"/>
              <a:gd name="connsiteY27" fmla="*/ 1287546 h 5416741"/>
              <a:gd name="connsiteX28" fmla="*/ 4102777 w 5423364"/>
              <a:gd name="connsiteY28" fmla="*/ 1054378 h 5416741"/>
              <a:gd name="connsiteX29" fmla="*/ 3625233 w 5423364"/>
              <a:gd name="connsiteY29" fmla="*/ 1054378 h 5416741"/>
              <a:gd name="connsiteX30" fmla="*/ 3625233 w 5423364"/>
              <a:gd name="connsiteY30" fmla="*/ 419845 h 5416741"/>
              <a:gd name="connsiteX31" fmla="*/ 4259765 w 5423364"/>
              <a:gd name="connsiteY31" fmla="*/ 419845 h 5416741"/>
              <a:gd name="connsiteX32" fmla="*/ 4259765 w 5423364"/>
              <a:gd name="connsiteY32" fmla="*/ 723813 h 5416741"/>
              <a:gd name="connsiteX33" fmla="*/ 4259765 w 5423364"/>
              <a:gd name="connsiteY33" fmla="*/ 897390 h 5416741"/>
              <a:gd name="connsiteX34" fmla="*/ 4474599 w 5423364"/>
              <a:gd name="connsiteY34" fmla="*/ 897390 h 5416741"/>
              <a:gd name="connsiteX35" fmla="*/ 4474599 w 5423364"/>
              <a:gd name="connsiteY35" fmla="*/ 10377 h 5416741"/>
              <a:gd name="connsiteX36" fmla="*/ 4480164 w 5423364"/>
              <a:gd name="connsiteY36" fmla="*/ 10377 h 5416741"/>
              <a:gd name="connsiteX37" fmla="*/ 4480164 w 5423364"/>
              <a:gd name="connsiteY37" fmla="*/ 1 h 5416741"/>
              <a:gd name="connsiteX38" fmla="*/ 5423364 w 5423364"/>
              <a:gd name="connsiteY38" fmla="*/ 1 h 5416741"/>
              <a:gd name="connsiteX39" fmla="*/ 5423364 w 5423364"/>
              <a:gd name="connsiteY39" fmla="*/ 156268 h 5416741"/>
              <a:gd name="connsiteX40" fmla="*/ 4631587 w 5423364"/>
              <a:gd name="connsiteY40" fmla="*/ 156268 h 5416741"/>
              <a:gd name="connsiteX41" fmla="*/ 4631587 w 5423364"/>
              <a:gd name="connsiteY41" fmla="*/ 1054377 h 5416741"/>
              <a:gd name="connsiteX42" fmla="*/ 4474599 w 5423364"/>
              <a:gd name="connsiteY42" fmla="*/ 1054377 h 5416741"/>
              <a:gd name="connsiteX43" fmla="*/ 4474599 w 5423364"/>
              <a:gd name="connsiteY43" fmla="*/ 1053657 h 5416741"/>
              <a:gd name="connsiteX44" fmla="*/ 4259765 w 5423364"/>
              <a:gd name="connsiteY44" fmla="*/ 1053657 h 5416741"/>
              <a:gd name="connsiteX45" fmla="*/ 4259765 w 5423364"/>
              <a:gd name="connsiteY45" fmla="*/ 1054378 h 5416741"/>
              <a:gd name="connsiteX46" fmla="*/ 4259765 w 5423364"/>
              <a:gd name="connsiteY46" fmla="*/ 1287546 h 5416741"/>
              <a:gd name="connsiteX47" fmla="*/ 4259766 w 5423364"/>
              <a:gd name="connsiteY47" fmla="*/ 1287546 h 5416741"/>
              <a:gd name="connsiteX48" fmla="*/ 4259766 w 5423364"/>
              <a:gd name="connsiteY48" fmla="*/ 1443813 h 5416741"/>
              <a:gd name="connsiteX49" fmla="*/ 3323766 w 5423364"/>
              <a:gd name="connsiteY49" fmla="*/ 1443813 h 5416741"/>
              <a:gd name="connsiteX50" fmla="*/ 3323766 w 5423364"/>
              <a:gd name="connsiteY50" fmla="*/ 1440000 h 5416741"/>
              <a:gd name="connsiteX51" fmla="*/ 3314221 w 5423364"/>
              <a:gd name="connsiteY51" fmla="*/ 1440000 h 5416741"/>
              <a:gd name="connsiteX52" fmla="*/ 3314221 w 5423364"/>
              <a:gd name="connsiteY52" fmla="*/ 156989 h 5416741"/>
              <a:gd name="connsiteX53" fmla="*/ 1737874 w 5423364"/>
              <a:gd name="connsiteY53" fmla="*/ 156989 h 5416741"/>
              <a:gd name="connsiteX54" fmla="*/ 1737874 w 5423364"/>
              <a:gd name="connsiteY54" fmla="*/ 788557 h 5416741"/>
              <a:gd name="connsiteX55" fmla="*/ 2523537 w 5423364"/>
              <a:gd name="connsiteY55" fmla="*/ 788557 h 5416741"/>
              <a:gd name="connsiteX56" fmla="*/ 2523537 w 5423364"/>
              <a:gd name="connsiteY56" fmla="*/ 1730486 h 5416741"/>
              <a:gd name="connsiteX57" fmla="*/ 1732853 w 5423364"/>
              <a:gd name="connsiteY57" fmla="*/ 1730486 h 5416741"/>
              <a:gd name="connsiteX58" fmla="*/ 1726872 w 5423364"/>
              <a:gd name="connsiteY58" fmla="*/ 1730486 h 5416741"/>
              <a:gd name="connsiteX59" fmla="*/ 1726872 w 5423364"/>
              <a:gd name="connsiteY59" fmla="*/ 2519042 h 5416741"/>
              <a:gd name="connsiteX60" fmla="*/ 784942 w 5423364"/>
              <a:gd name="connsiteY60" fmla="*/ 2519042 h 5416741"/>
              <a:gd name="connsiteX61" fmla="*/ 784942 w 5423364"/>
              <a:gd name="connsiteY61" fmla="*/ 1734100 h 5416741"/>
              <a:gd name="connsiteX62" fmla="*/ 162970 w 5423364"/>
              <a:gd name="connsiteY62" fmla="*/ 1734100 h 5416741"/>
              <a:gd name="connsiteX63" fmla="*/ 162970 w 5423364"/>
              <a:gd name="connsiteY63" fmla="*/ 3307598 h 5416741"/>
              <a:gd name="connsiteX64" fmla="*/ 1446703 w 5423364"/>
              <a:gd name="connsiteY64" fmla="*/ 3307598 h 5416741"/>
              <a:gd name="connsiteX65" fmla="*/ 1446703 w 5423364"/>
              <a:gd name="connsiteY65" fmla="*/ 3317142 h 5416741"/>
              <a:gd name="connsiteX66" fmla="*/ 1450516 w 5423364"/>
              <a:gd name="connsiteY66" fmla="*/ 3317142 h 5416741"/>
              <a:gd name="connsiteX67" fmla="*/ 1450516 w 5423364"/>
              <a:gd name="connsiteY67" fmla="*/ 4096154 h 5416741"/>
              <a:gd name="connsiteX68" fmla="*/ 1450516 w 5423364"/>
              <a:gd name="connsiteY68" fmla="*/ 4253142 h 5416741"/>
              <a:gd name="connsiteX69" fmla="*/ 1294249 w 5423364"/>
              <a:gd name="connsiteY69" fmla="*/ 4253142 h 5416741"/>
              <a:gd name="connsiteX70" fmla="*/ 1061080 w 5423364"/>
              <a:gd name="connsiteY70" fmla="*/ 4253142 h 5416741"/>
              <a:gd name="connsiteX71" fmla="*/ 1060359 w 5423364"/>
              <a:gd name="connsiteY71" fmla="*/ 4253142 h 5416741"/>
              <a:gd name="connsiteX72" fmla="*/ 1060359 w 5423364"/>
              <a:gd name="connsiteY72" fmla="*/ 4467976 h 5416741"/>
              <a:gd name="connsiteX73" fmla="*/ 1061080 w 5423364"/>
              <a:gd name="connsiteY73" fmla="*/ 4467976 h 5416741"/>
              <a:gd name="connsiteX74" fmla="*/ 1061080 w 5423364"/>
              <a:gd name="connsiteY74" fmla="*/ 4624964 h 5416741"/>
              <a:gd name="connsiteX75" fmla="*/ 162970 w 5423364"/>
              <a:gd name="connsiteY75" fmla="*/ 4624964 h 5416741"/>
              <a:gd name="connsiteX76" fmla="*/ 162970 w 5423364"/>
              <a:gd name="connsiteY76" fmla="*/ 5416741 h 5416741"/>
              <a:gd name="connsiteX77" fmla="*/ 6703 w 5423364"/>
              <a:gd name="connsiteY77" fmla="*/ 5416741 h 5416741"/>
              <a:gd name="connsiteX78" fmla="*/ 6703 w 5423364"/>
              <a:gd name="connsiteY78" fmla="*/ 4473541 h 5416741"/>
              <a:gd name="connsiteX79" fmla="*/ 17080 w 5423364"/>
              <a:gd name="connsiteY79" fmla="*/ 4473541 h 5416741"/>
              <a:gd name="connsiteX80" fmla="*/ 17080 w 5423364"/>
              <a:gd name="connsiteY80" fmla="*/ 4467976 h 5416741"/>
              <a:gd name="connsiteX81" fmla="*/ 904092 w 5423364"/>
              <a:gd name="connsiteY81" fmla="*/ 4467976 h 5416741"/>
              <a:gd name="connsiteX82" fmla="*/ 904092 w 5423364"/>
              <a:gd name="connsiteY82" fmla="*/ 4253142 h 5416741"/>
              <a:gd name="connsiteX83" fmla="*/ 730516 w 5423364"/>
              <a:gd name="connsiteY83" fmla="*/ 4253142 h 5416741"/>
              <a:gd name="connsiteX84" fmla="*/ 426548 w 5423364"/>
              <a:gd name="connsiteY84" fmla="*/ 4253142 h 5416741"/>
              <a:gd name="connsiteX85" fmla="*/ 426548 w 5423364"/>
              <a:gd name="connsiteY85" fmla="*/ 3618610 h 5416741"/>
              <a:gd name="connsiteX86" fmla="*/ 1061080 w 5423364"/>
              <a:gd name="connsiteY86" fmla="*/ 3618610 h 5416741"/>
              <a:gd name="connsiteX87" fmla="*/ 1061080 w 5423364"/>
              <a:gd name="connsiteY87" fmla="*/ 4096154 h 5416741"/>
              <a:gd name="connsiteX88" fmla="*/ 1294249 w 5423364"/>
              <a:gd name="connsiteY88" fmla="*/ 4096154 h 5416741"/>
              <a:gd name="connsiteX89" fmla="*/ 1294249 w 5423364"/>
              <a:gd name="connsiteY89" fmla="*/ 3464586 h 5416741"/>
              <a:gd name="connsiteX90" fmla="*/ 6703 w 5423364"/>
              <a:gd name="connsiteY90" fmla="*/ 3464586 h 5416741"/>
              <a:gd name="connsiteX91" fmla="*/ 6703 w 5423364"/>
              <a:gd name="connsiteY91" fmla="*/ 3449112 h 5416741"/>
              <a:gd name="connsiteX92" fmla="*/ 6703 w 5423364"/>
              <a:gd name="connsiteY92" fmla="*/ 3307598 h 5416741"/>
              <a:gd name="connsiteX93" fmla="*/ 6703 w 5423364"/>
              <a:gd name="connsiteY93" fmla="*/ 1734100 h 5416741"/>
              <a:gd name="connsiteX94" fmla="*/ 5981 w 5423364"/>
              <a:gd name="connsiteY94" fmla="*/ 1734100 h 5416741"/>
              <a:gd name="connsiteX95" fmla="*/ 5981 w 5423364"/>
              <a:gd name="connsiteY95" fmla="*/ 1577112 h 5416741"/>
              <a:gd name="connsiteX96" fmla="*/ 6703 w 5423364"/>
              <a:gd name="connsiteY96" fmla="*/ 1577112 h 5416741"/>
              <a:gd name="connsiteX97" fmla="*/ 162970 w 5423364"/>
              <a:gd name="connsiteY97" fmla="*/ 1577112 h 5416741"/>
              <a:gd name="connsiteX98" fmla="*/ 784942 w 5423364"/>
              <a:gd name="connsiteY98" fmla="*/ 1577112 h 5416741"/>
              <a:gd name="connsiteX99" fmla="*/ 790923 w 5423364"/>
              <a:gd name="connsiteY99" fmla="*/ 1577112 h 5416741"/>
              <a:gd name="connsiteX100" fmla="*/ 790923 w 5423364"/>
              <a:gd name="connsiteY100" fmla="*/ 941931 h 5416741"/>
              <a:gd name="connsiteX101" fmla="*/ 0 w 5423364"/>
              <a:gd name="connsiteY101" fmla="*/ 941931 h 5416741"/>
              <a:gd name="connsiteX102" fmla="*/ 0 w 5423364"/>
              <a:gd name="connsiteY102" fmla="*/ 1 h 5416741"/>
              <a:gd name="connsiteX103" fmla="*/ 941930 w 5423364"/>
              <a:gd name="connsiteY103" fmla="*/ 1 h 5416741"/>
              <a:gd name="connsiteX104" fmla="*/ 941930 w 5423364"/>
              <a:gd name="connsiteY104" fmla="*/ 788557 h 5416741"/>
              <a:gd name="connsiteX105" fmla="*/ 1581607 w 5423364"/>
              <a:gd name="connsiteY105" fmla="*/ 788557 h 5416741"/>
              <a:gd name="connsiteX106" fmla="*/ 1581607 w 5423364"/>
              <a:gd name="connsiteY106" fmla="*/ 156989 h 5416741"/>
              <a:gd name="connsiteX107" fmla="*/ 1581607 w 5423364"/>
              <a:gd name="connsiteY107" fmla="*/ 1 h 5416741"/>
              <a:gd name="connsiteX108" fmla="*/ 1581607 w 5423364"/>
              <a:gd name="connsiteY108" fmla="*/ 1 h 5416741"/>
              <a:gd name="connsiteX109" fmla="*/ 1737874 w 5423364"/>
              <a:gd name="connsiteY109" fmla="*/ 1 h 5416741"/>
              <a:gd name="connsiteX110" fmla="*/ 1737874 w 5423364"/>
              <a:gd name="connsiteY110" fmla="*/ 1 h 5416741"/>
              <a:gd name="connsiteX111" fmla="*/ 3314221 w 5423364"/>
              <a:gd name="connsiteY111" fmla="*/ 1 h 5416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423364" h="5416741">
                <a:moveTo>
                  <a:pt x="586469" y="3778531"/>
                </a:moveTo>
                <a:lnTo>
                  <a:pt x="586469" y="4093221"/>
                </a:lnTo>
                <a:lnTo>
                  <a:pt x="901159" y="4093221"/>
                </a:lnTo>
                <a:lnTo>
                  <a:pt x="901159" y="3778531"/>
                </a:lnTo>
                <a:close/>
                <a:moveTo>
                  <a:pt x="941931" y="1734100"/>
                </a:moveTo>
                <a:lnTo>
                  <a:pt x="941931" y="2362054"/>
                </a:lnTo>
                <a:lnTo>
                  <a:pt x="1569884" y="2362054"/>
                </a:lnTo>
                <a:lnTo>
                  <a:pt x="1569884" y="1734100"/>
                </a:lnTo>
                <a:close/>
                <a:moveTo>
                  <a:pt x="947912" y="945546"/>
                </a:moveTo>
                <a:lnTo>
                  <a:pt x="947912" y="1573498"/>
                </a:lnTo>
                <a:lnTo>
                  <a:pt x="1575865" y="1573498"/>
                </a:lnTo>
                <a:lnTo>
                  <a:pt x="1575865" y="945546"/>
                </a:lnTo>
                <a:close/>
                <a:moveTo>
                  <a:pt x="1738596" y="945546"/>
                </a:moveTo>
                <a:lnTo>
                  <a:pt x="1738596" y="1573498"/>
                </a:lnTo>
                <a:lnTo>
                  <a:pt x="2366549" y="1573498"/>
                </a:lnTo>
                <a:lnTo>
                  <a:pt x="2366549" y="945546"/>
                </a:lnTo>
                <a:close/>
                <a:moveTo>
                  <a:pt x="3785154" y="579766"/>
                </a:moveTo>
                <a:lnTo>
                  <a:pt x="3785154" y="894456"/>
                </a:lnTo>
                <a:lnTo>
                  <a:pt x="4099844" y="894456"/>
                </a:lnTo>
                <a:lnTo>
                  <a:pt x="4099844" y="579766"/>
                </a:lnTo>
                <a:close/>
                <a:moveTo>
                  <a:pt x="156988" y="156989"/>
                </a:moveTo>
                <a:lnTo>
                  <a:pt x="156988" y="784943"/>
                </a:lnTo>
                <a:lnTo>
                  <a:pt x="784942" y="784943"/>
                </a:lnTo>
                <a:lnTo>
                  <a:pt x="784942" y="156989"/>
                </a:lnTo>
                <a:close/>
                <a:moveTo>
                  <a:pt x="3314221" y="0"/>
                </a:moveTo>
                <a:lnTo>
                  <a:pt x="3471209" y="0"/>
                </a:lnTo>
                <a:lnTo>
                  <a:pt x="3471209" y="1287546"/>
                </a:lnTo>
                <a:lnTo>
                  <a:pt x="4102777" y="1287546"/>
                </a:lnTo>
                <a:lnTo>
                  <a:pt x="4102777" y="1054378"/>
                </a:lnTo>
                <a:lnTo>
                  <a:pt x="3625233" y="1054378"/>
                </a:lnTo>
                <a:lnTo>
                  <a:pt x="3625233" y="419845"/>
                </a:lnTo>
                <a:lnTo>
                  <a:pt x="4259765" y="419845"/>
                </a:lnTo>
                <a:lnTo>
                  <a:pt x="4259765" y="723813"/>
                </a:lnTo>
                <a:lnTo>
                  <a:pt x="4259765" y="897390"/>
                </a:lnTo>
                <a:lnTo>
                  <a:pt x="4474599" y="897390"/>
                </a:lnTo>
                <a:lnTo>
                  <a:pt x="4474599" y="10377"/>
                </a:lnTo>
                <a:lnTo>
                  <a:pt x="4480164" y="10377"/>
                </a:lnTo>
                <a:lnTo>
                  <a:pt x="4480164" y="1"/>
                </a:lnTo>
                <a:lnTo>
                  <a:pt x="5423364" y="1"/>
                </a:lnTo>
                <a:lnTo>
                  <a:pt x="5423364" y="156268"/>
                </a:lnTo>
                <a:lnTo>
                  <a:pt x="4631587" y="156268"/>
                </a:lnTo>
                <a:lnTo>
                  <a:pt x="4631587" y="1054377"/>
                </a:lnTo>
                <a:lnTo>
                  <a:pt x="4474599" y="1054377"/>
                </a:lnTo>
                <a:lnTo>
                  <a:pt x="4474599" y="1053657"/>
                </a:lnTo>
                <a:lnTo>
                  <a:pt x="4259765" y="1053657"/>
                </a:lnTo>
                <a:lnTo>
                  <a:pt x="4259765" y="1054378"/>
                </a:lnTo>
                <a:lnTo>
                  <a:pt x="4259765" y="1287546"/>
                </a:lnTo>
                <a:lnTo>
                  <a:pt x="4259766" y="1287546"/>
                </a:lnTo>
                <a:lnTo>
                  <a:pt x="4259766" y="1443813"/>
                </a:lnTo>
                <a:lnTo>
                  <a:pt x="3323766" y="1443813"/>
                </a:lnTo>
                <a:lnTo>
                  <a:pt x="3323766" y="1440000"/>
                </a:lnTo>
                <a:lnTo>
                  <a:pt x="3314221" y="1440000"/>
                </a:lnTo>
                <a:lnTo>
                  <a:pt x="3314221" y="156989"/>
                </a:lnTo>
                <a:lnTo>
                  <a:pt x="1737874" y="156989"/>
                </a:lnTo>
                <a:lnTo>
                  <a:pt x="1737874" y="788557"/>
                </a:lnTo>
                <a:lnTo>
                  <a:pt x="2523537" y="788557"/>
                </a:lnTo>
                <a:lnTo>
                  <a:pt x="2523537" y="1730486"/>
                </a:lnTo>
                <a:lnTo>
                  <a:pt x="1732853" y="1730486"/>
                </a:lnTo>
                <a:lnTo>
                  <a:pt x="1726872" y="1730486"/>
                </a:lnTo>
                <a:lnTo>
                  <a:pt x="1726872" y="2519042"/>
                </a:lnTo>
                <a:lnTo>
                  <a:pt x="784942" y="2519042"/>
                </a:lnTo>
                <a:lnTo>
                  <a:pt x="784942" y="1734100"/>
                </a:lnTo>
                <a:lnTo>
                  <a:pt x="162970" y="1734100"/>
                </a:lnTo>
                <a:lnTo>
                  <a:pt x="162970" y="3307598"/>
                </a:lnTo>
                <a:lnTo>
                  <a:pt x="1446703" y="3307598"/>
                </a:lnTo>
                <a:lnTo>
                  <a:pt x="1446703" y="3317142"/>
                </a:lnTo>
                <a:lnTo>
                  <a:pt x="1450516" y="3317142"/>
                </a:lnTo>
                <a:lnTo>
                  <a:pt x="1450516" y="4096154"/>
                </a:lnTo>
                <a:lnTo>
                  <a:pt x="1450516" y="4253142"/>
                </a:lnTo>
                <a:lnTo>
                  <a:pt x="1294249" y="4253142"/>
                </a:lnTo>
                <a:lnTo>
                  <a:pt x="1061080" y="4253142"/>
                </a:lnTo>
                <a:lnTo>
                  <a:pt x="1060359" y="4253142"/>
                </a:lnTo>
                <a:lnTo>
                  <a:pt x="1060359" y="4467976"/>
                </a:lnTo>
                <a:lnTo>
                  <a:pt x="1061080" y="4467976"/>
                </a:lnTo>
                <a:lnTo>
                  <a:pt x="1061080" y="4624964"/>
                </a:lnTo>
                <a:lnTo>
                  <a:pt x="162970" y="4624964"/>
                </a:lnTo>
                <a:lnTo>
                  <a:pt x="162970" y="5416741"/>
                </a:lnTo>
                <a:lnTo>
                  <a:pt x="6703" y="5416741"/>
                </a:lnTo>
                <a:lnTo>
                  <a:pt x="6703" y="4473541"/>
                </a:lnTo>
                <a:lnTo>
                  <a:pt x="17080" y="4473541"/>
                </a:lnTo>
                <a:lnTo>
                  <a:pt x="17080" y="4467976"/>
                </a:lnTo>
                <a:lnTo>
                  <a:pt x="904092" y="4467976"/>
                </a:lnTo>
                <a:lnTo>
                  <a:pt x="904092" y="4253142"/>
                </a:lnTo>
                <a:lnTo>
                  <a:pt x="730516" y="4253142"/>
                </a:lnTo>
                <a:lnTo>
                  <a:pt x="426548" y="4253142"/>
                </a:lnTo>
                <a:lnTo>
                  <a:pt x="426548" y="3618610"/>
                </a:lnTo>
                <a:lnTo>
                  <a:pt x="1061080" y="3618610"/>
                </a:lnTo>
                <a:lnTo>
                  <a:pt x="1061080" y="4096154"/>
                </a:lnTo>
                <a:lnTo>
                  <a:pt x="1294249" y="4096154"/>
                </a:lnTo>
                <a:lnTo>
                  <a:pt x="1294249" y="3464586"/>
                </a:lnTo>
                <a:lnTo>
                  <a:pt x="6703" y="3464586"/>
                </a:lnTo>
                <a:lnTo>
                  <a:pt x="6703" y="3449112"/>
                </a:lnTo>
                <a:lnTo>
                  <a:pt x="6703" y="3307598"/>
                </a:lnTo>
                <a:lnTo>
                  <a:pt x="6703" y="1734100"/>
                </a:lnTo>
                <a:lnTo>
                  <a:pt x="5981" y="1734100"/>
                </a:lnTo>
                <a:lnTo>
                  <a:pt x="5981" y="1577112"/>
                </a:lnTo>
                <a:lnTo>
                  <a:pt x="6703" y="1577112"/>
                </a:lnTo>
                <a:lnTo>
                  <a:pt x="162970" y="1577112"/>
                </a:lnTo>
                <a:lnTo>
                  <a:pt x="784942" y="1577112"/>
                </a:lnTo>
                <a:lnTo>
                  <a:pt x="790923" y="1577112"/>
                </a:lnTo>
                <a:lnTo>
                  <a:pt x="790923" y="941931"/>
                </a:lnTo>
                <a:lnTo>
                  <a:pt x="0" y="941931"/>
                </a:lnTo>
                <a:lnTo>
                  <a:pt x="0" y="1"/>
                </a:lnTo>
                <a:lnTo>
                  <a:pt x="941930" y="1"/>
                </a:lnTo>
                <a:lnTo>
                  <a:pt x="941930" y="788557"/>
                </a:lnTo>
                <a:lnTo>
                  <a:pt x="1581607" y="788557"/>
                </a:lnTo>
                <a:lnTo>
                  <a:pt x="1581607" y="156989"/>
                </a:lnTo>
                <a:lnTo>
                  <a:pt x="1581607" y="1"/>
                </a:lnTo>
                <a:lnTo>
                  <a:pt x="1581607" y="1"/>
                </a:lnTo>
                <a:lnTo>
                  <a:pt x="1737874" y="1"/>
                </a:lnTo>
                <a:lnTo>
                  <a:pt x="1737874" y="1"/>
                </a:lnTo>
                <a:lnTo>
                  <a:pt x="3314221" y="1"/>
                </a:lnTo>
                <a:close/>
              </a:path>
            </a:pathLst>
          </a:custGeom>
          <a:gradFill>
            <a:gsLst>
              <a:gs pos="53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/>
          </a:p>
        </p:txBody>
      </p:sp>
      <p:sp>
        <p:nvSpPr>
          <p:cNvPr id="10" name="任意多边形 9"/>
          <p:cNvSpPr/>
          <p:nvPr/>
        </p:nvSpPr>
        <p:spPr bwMode="auto">
          <a:xfrm rot="10800000">
            <a:off x="9182905" y="3573650"/>
            <a:ext cx="448246" cy="445353"/>
          </a:xfrm>
          <a:custGeom>
            <a:avLst/>
            <a:gdLst>
              <a:gd name="connsiteX0" fmla="*/ 586469 w 5423364"/>
              <a:gd name="connsiteY0" fmla="*/ 3778531 h 5416741"/>
              <a:gd name="connsiteX1" fmla="*/ 586469 w 5423364"/>
              <a:gd name="connsiteY1" fmla="*/ 4093221 h 5416741"/>
              <a:gd name="connsiteX2" fmla="*/ 901159 w 5423364"/>
              <a:gd name="connsiteY2" fmla="*/ 4093221 h 5416741"/>
              <a:gd name="connsiteX3" fmla="*/ 901159 w 5423364"/>
              <a:gd name="connsiteY3" fmla="*/ 3778531 h 5416741"/>
              <a:gd name="connsiteX4" fmla="*/ 941931 w 5423364"/>
              <a:gd name="connsiteY4" fmla="*/ 1734100 h 5416741"/>
              <a:gd name="connsiteX5" fmla="*/ 941931 w 5423364"/>
              <a:gd name="connsiteY5" fmla="*/ 2362054 h 5416741"/>
              <a:gd name="connsiteX6" fmla="*/ 1569884 w 5423364"/>
              <a:gd name="connsiteY6" fmla="*/ 2362054 h 5416741"/>
              <a:gd name="connsiteX7" fmla="*/ 1569884 w 5423364"/>
              <a:gd name="connsiteY7" fmla="*/ 1734100 h 5416741"/>
              <a:gd name="connsiteX8" fmla="*/ 947912 w 5423364"/>
              <a:gd name="connsiteY8" fmla="*/ 945546 h 5416741"/>
              <a:gd name="connsiteX9" fmla="*/ 947912 w 5423364"/>
              <a:gd name="connsiteY9" fmla="*/ 1573498 h 5416741"/>
              <a:gd name="connsiteX10" fmla="*/ 1575865 w 5423364"/>
              <a:gd name="connsiteY10" fmla="*/ 1573498 h 5416741"/>
              <a:gd name="connsiteX11" fmla="*/ 1575865 w 5423364"/>
              <a:gd name="connsiteY11" fmla="*/ 945546 h 5416741"/>
              <a:gd name="connsiteX12" fmla="*/ 1738596 w 5423364"/>
              <a:gd name="connsiteY12" fmla="*/ 945546 h 5416741"/>
              <a:gd name="connsiteX13" fmla="*/ 1738596 w 5423364"/>
              <a:gd name="connsiteY13" fmla="*/ 1573498 h 5416741"/>
              <a:gd name="connsiteX14" fmla="*/ 2366549 w 5423364"/>
              <a:gd name="connsiteY14" fmla="*/ 1573498 h 5416741"/>
              <a:gd name="connsiteX15" fmla="*/ 2366549 w 5423364"/>
              <a:gd name="connsiteY15" fmla="*/ 945546 h 5416741"/>
              <a:gd name="connsiteX16" fmla="*/ 3785154 w 5423364"/>
              <a:gd name="connsiteY16" fmla="*/ 579766 h 5416741"/>
              <a:gd name="connsiteX17" fmla="*/ 3785154 w 5423364"/>
              <a:gd name="connsiteY17" fmla="*/ 894456 h 5416741"/>
              <a:gd name="connsiteX18" fmla="*/ 4099844 w 5423364"/>
              <a:gd name="connsiteY18" fmla="*/ 894456 h 5416741"/>
              <a:gd name="connsiteX19" fmla="*/ 4099844 w 5423364"/>
              <a:gd name="connsiteY19" fmla="*/ 579766 h 5416741"/>
              <a:gd name="connsiteX20" fmla="*/ 156988 w 5423364"/>
              <a:gd name="connsiteY20" fmla="*/ 156989 h 5416741"/>
              <a:gd name="connsiteX21" fmla="*/ 156988 w 5423364"/>
              <a:gd name="connsiteY21" fmla="*/ 784943 h 5416741"/>
              <a:gd name="connsiteX22" fmla="*/ 784942 w 5423364"/>
              <a:gd name="connsiteY22" fmla="*/ 784943 h 5416741"/>
              <a:gd name="connsiteX23" fmla="*/ 784942 w 5423364"/>
              <a:gd name="connsiteY23" fmla="*/ 156989 h 5416741"/>
              <a:gd name="connsiteX24" fmla="*/ 3314221 w 5423364"/>
              <a:gd name="connsiteY24" fmla="*/ 0 h 5416741"/>
              <a:gd name="connsiteX25" fmla="*/ 3471209 w 5423364"/>
              <a:gd name="connsiteY25" fmla="*/ 0 h 5416741"/>
              <a:gd name="connsiteX26" fmla="*/ 3471209 w 5423364"/>
              <a:gd name="connsiteY26" fmla="*/ 1287546 h 5416741"/>
              <a:gd name="connsiteX27" fmla="*/ 4102777 w 5423364"/>
              <a:gd name="connsiteY27" fmla="*/ 1287546 h 5416741"/>
              <a:gd name="connsiteX28" fmla="*/ 4102777 w 5423364"/>
              <a:gd name="connsiteY28" fmla="*/ 1054378 h 5416741"/>
              <a:gd name="connsiteX29" fmla="*/ 3625233 w 5423364"/>
              <a:gd name="connsiteY29" fmla="*/ 1054378 h 5416741"/>
              <a:gd name="connsiteX30" fmla="*/ 3625233 w 5423364"/>
              <a:gd name="connsiteY30" fmla="*/ 419845 h 5416741"/>
              <a:gd name="connsiteX31" fmla="*/ 4259765 w 5423364"/>
              <a:gd name="connsiteY31" fmla="*/ 419845 h 5416741"/>
              <a:gd name="connsiteX32" fmla="*/ 4259765 w 5423364"/>
              <a:gd name="connsiteY32" fmla="*/ 723813 h 5416741"/>
              <a:gd name="connsiteX33" fmla="*/ 4259765 w 5423364"/>
              <a:gd name="connsiteY33" fmla="*/ 897390 h 5416741"/>
              <a:gd name="connsiteX34" fmla="*/ 4474599 w 5423364"/>
              <a:gd name="connsiteY34" fmla="*/ 897390 h 5416741"/>
              <a:gd name="connsiteX35" fmla="*/ 4474599 w 5423364"/>
              <a:gd name="connsiteY35" fmla="*/ 10377 h 5416741"/>
              <a:gd name="connsiteX36" fmla="*/ 4480164 w 5423364"/>
              <a:gd name="connsiteY36" fmla="*/ 10377 h 5416741"/>
              <a:gd name="connsiteX37" fmla="*/ 4480164 w 5423364"/>
              <a:gd name="connsiteY37" fmla="*/ 1 h 5416741"/>
              <a:gd name="connsiteX38" fmla="*/ 5423364 w 5423364"/>
              <a:gd name="connsiteY38" fmla="*/ 1 h 5416741"/>
              <a:gd name="connsiteX39" fmla="*/ 5423364 w 5423364"/>
              <a:gd name="connsiteY39" fmla="*/ 156268 h 5416741"/>
              <a:gd name="connsiteX40" fmla="*/ 4631587 w 5423364"/>
              <a:gd name="connsiteY40" fmla="*/ 156268 h 5416741"/>
              <a:gd name="connsiteX41" fmla="*/ 4631587 w 5423364"/>
              <a:gd name="connsiteY41" fmla="*/ 1054377 h 5416741"/>
              <a:gd name="connsiteX42" fmla="*/ 4474599 w 5423364"/>
              <a:gd name="connsiteY42" fmla="*/ 1054377 h 5416741"/>
              <a:gd name="connsiteX43" fmla="*/ 4474599 w 5423364"/>
              <a:gd name="connsiteY43" fmla="*/ 1053657 h 5416741"/>
              <a:gd name="connsiteX44" fmla="*/ 4259765 w 5423364"/>
              <a:gd name="connsiteY44" fmla="*/ 1053657 h 5416741"/>
              <a:gd name="connsiteX45" fmla="*/ 4259765 w 5423364"/>
              <a:gd name="connsiteY45" fmla="*/ 1054378 h 5416741"/>
              <a:gd name="connsiteX46" fmla="*/ 4259765 w 5423364"/>
              <a:gd name="connsiteY46" fmla="*/ 1287546 h 5416741"/>
              <a:gd name="connsiteX47" fmla="*/ 4259766 w 5423364"/>
              <a:gd name="connsiteY47" fmla="*/ 1287546 h 5416741"/>
              <a:gd name="connsiteX48" fmla="*/ 4259766 w 5423364"/>
              <a:gd name="connsiteY48" fmla="*/ 1443813 h 5416741"/>
              <a:gd name="connsiteX49" fmla="*/ 3323766 w 5423364"/>
              <a:gd name="connsiteY49" fmla="*/ 1443813 h 5416741"/>
              <a:gd name="connsiteX50" fmla="*/ 3323766 w 5423364"/>
              <a:gd name="connsiteY50" fmla="*/ 1440000 h 5416741"/>
              <a:gd name="connsiteX51" fmla="*/ 3314221 w 5423364"/>
              <a:gd name="connsiteY51" fmla="*/ 1440000 h 5416741"/>
              <a:gd name="connsiteX52" fmla="*/ 3314221 w 5423364"/>
              <a:gd name="connsiteY52" fmla="*/ 156989 h 5416741"/>
              <a:gd name="connsiteX53" fmla="*/ 1737874 w 5423364"/>
              <a:gd name="connsiteY53" fmla="*/ 156989 h 5416741"/>
              <a:gd name="connsiteX54" fmla="*/ 1737874 w 5423364"/>
              <a:gd name="connsiteY54" fmla="*/ 788557 h 5416741"/>
              <a:gd name="connsiteX55" fmla="*/ 2523537 w 5423364"/>
              <a:gd name="connsiteY55" fmla="*/ 788557 h 5416741"/>
              <a:gd name="connsiteX56" fmla="*/ 2523537 w 5423364"/>
              <a:gd name="connsiteY56" fmla="*/ 1730486 h 5416741"/>
              <a:gd name="connsiteX57" fmla="*/ 1732853 w 5423364"/>
              <a:gd name="connsiteY57" fmla="*/ 1730486 h 5416741"/>
              <a:gd name="connsiteX58" fmla="*/ 1726872 w 5423364"/>
              <a:gd name="connsiteY58" fmla="*/ 1730486 h 5416741"/>
              <a:gd name="connsiteX59" fmla="*/ 1726872 w 5423364"/>
              <a:gd name="connsiteY59" fmla="*/ 2519042 h 5416741"/>
              <a:gd name="connsiteX60" fmla="*/ 784942 w 5423364"/>
              <a:gd name="connsiteY60" fmla="*/ 2519042 h 5416741"/>
              <a:gd name="connsiteX61" fmla="*/ 784942 w 5423364"/>
              <a:gd name="connsiteY61" fmla="*/ 1734100 h 5416741"/>
              <a:gd name="connsiteX62" fmla="*/ 162970 w 5423364"/>
              <a:gd name="connsiteY62" fmla="*/ 1734100 h 5416741"/>
              <a:gd name="connsiteX63" fmla="*/ 162970 w 5423364"/>
              <a:gd name="connsiteY63" fmla="*/ 3307598 h 5416741"/>
              <a:gd name="connsiteX64" fmla="*/ 1446703 w 5423364"/>
              <a:gd name="connsiteY64" fmla="*/ 3307598 h 5416741"/>
              <a:gd name="connsiteX65" fmla="*/ 1446703 w 5423364"/>
              <a:gd name="connsiteY65" fmla="*/ 3317142 h 5416741"/>
              <a:gd name="connsiteX66" fmla="*/ 1450516 w 5423364"/>
              <a:gd name="connsiteY66" fmla="*/ 3317142 h 5416741"/>
              <a:gd name="connsiteX67" fmla="*/ 1450516 w 5423364"/>
              <a:gd name="connsiteY67" fmla="*/ 4096154 h 5416741"/>
              <a:gd name="connsiteX68" fmla="*/ 1450516 w 5423364"/>
              <a:gd name="connsiteY68" fmla="*/ 4253142 h 5416741"/>
              <a:gd name="connsiteX69" fmla="*/ 1294249 w 5423364"/>
              <a:gd name="connsiteY69" fmla="*/ 4253142 h 5416741"/>
              <a:gd name="connsiteX70" fmla="*/ 1061080 w 5423364"/>
              <a:gd name="connsiteY70" fmla="*/ 4253142 h 5416741"/>
              <a:gd name="connsiteX71" fmla="*/ 1060359 w 5423364"/>
              <a:gd name="connsiteY71" fmla="*/ 4253142 h 5416741"/>
              <a:gd name="connsiteX72" fmla="*/ 1060359 w 5423364"/>
              <a:gd name="connsiteY72" fmla="*/ 4467976 h 5416741"/>
              <a:gd name="connsiteX73" fmla="*/ 1061080 w 5423364"/>
              <a:gd name="connsiteY73" fmla="*/ 4467976 h 5416741"/>
              <a:gd name="connsiteX74" fmla="*/ 1061080 w 5423364"/>
              <a:gd name="connsiteY74" fmla="*/ 4624964 h 5416741"/>
              <a:gd name="connsiteX75" fmla="*/ 162970 w 5423364"/>
              <a:gd name="connsiteY75" fmla="*/ 4624964 h 5416741"/>
              <a:gd name="connsiteX76" fmla="*/ 162970 w 5423364"/>
              <a:gd name="connsiteY76" fmla="*/ 5416741 h 5416741"/>
              <a:gd name="connsiteX77" fmla="*/ 6703 w 5423364"/>
              <a:gd name="connsiteY77" fmla="*/ 5416741 h 5416741"/>
              <a:gd name="connsiteX78" fmla="*/ 6703 w 5423364"/>
              <a:gd name="connsiteY78" fmla="*/ 4473541 h 5416741"/>
              <a:gd name="connsiteX79" fmla="*/ 17080 w 5423364"/>
              <a:gd name="connsiteY79" fmla="*/ 4473541 h 5416741"/>
              <a:gd name="connsiteX80" fmla="*/ 17080 w 5423364"/>
              <a:gd name="connsiteY80" fmla="*/ 4467976 h 5416741"/>
              <a:gd name="connsiteX81" fmla="*/ 904092 w 5423364"/>
              <a:gd name="connsiteY81" fmla="*/ 4467976 h 5416741"/>
              <a:gd name="connsiteX82" fmla="*/ 904092 w 5423364"/>
              <a:gd name="connsiteY82" fmla="*/ 4253142 h 5416741"/>
              <a:gd name="connsiteX83" fmla="*/ 730516 w 5423364"/>
              <a:gd name="connsiteY83" fmla="*/ 4253142 h 5416741"/>
              <a:gd name="connsiteX84" fmla="*/ 426548 w 5423364"/>
              <a:gd name="connsiteY84" fmla="*/ 4253142 h 5416741"/>
              <a:gd name="connsiteX85" fmla="*/ 426548 w 5423364"/>
              <a:gd name="connsiteY85" fmla="*/ 3618610 h 5416741"/>
              <a:gd name="connsiteX86" fmla="*/ 1061080 w 5423364"/>
              <a:gd name="connsiteY86" fmla="*/ 3618610 h 5416741"/>
              <a:gd name="connsiteX87" fmla="*/ 1061080 w 5423364"/>
              <a:gd name="connsiteY87" fmla="*/ 4096154 h 5416741"/>
              <a:gd name="connsiteX88" fmla="*/ 1294249 w 5423364"/>
              <a:gd name="connsiteY88" fmla="*/ 4096154 h 5416741"/>
              <a:gd name="connsiteX89" fmla="*/ 1294249 w 5423364"/>
              <a:gd name="connsiteY89" fmla="*/ 3464586 h 5416741"/>
              <a:gd name="connsiteX90" fmla="*/ 6703 w 5423364"/>
              <a:gd name="connsiteY90" fmla="*/ 3464586 h 5416741"/>
              <a:gd name="connsiteX91" fmla="*/ 6703 w 5423364"/>
              <a:gd name="connsiteY91" fmla="*/ 3449112 h 5416741"/>
              <a:gd name="connsiteX92" fmla="*/ 6703 w 5423364"/>
              <a:gd name="connsiteY92" fmla="*/ 3307598 h 5416741"/>
              <a:gd name="connsiteX93" fmla="*/ 6703 w 5423364"/>
              <a:gd name="connsiteY93" fmla="*/ 1734100 h 5416741"/>
              <a:gd name="connsiteX94" fmla="*/ 5981 w 5423364"/>
              <a:gd name="connsiteY94" fmla="*/ 1734100 h 5416741"/>
              <a:gd name="connsiteX95" fmla="*/ 5981 w 5423364"/>
              <a:gd name="connsiteY95" fmla="*/ 1577112 h 5416741"/>
              <a:gd name="connsiteX96" fmla="*/ 6703 w 5423364"/>
              <a:gd name="connsiteY96" fmla="*/ 1577112 h 5416741"/>
              <a:gd name="connsiteX97" fmla="*/ 162970 w 5423364"/>
              <a:gd name="connsiteY97" fmla="*/ 1577112 h 5416741"/>
              <a:gd name="connsiteX98" fmla="*/ 784942 w 5423364"/>
              <a:gd name="connsiteY98" fmla="*/ 1577112 h 5416741"/>
              <a:gd name="connsiteX99" fmla="*/ 790923 w 5423364"/>
              <a:gd name="connsiteY99" fmla="*/ 1577112 h 5416741"/>
              <a:gd name="connsiteX100" fmla="*/ 790923 w 5423364"/>
              <a:gd name="connsiteY100" fmla="*/ 941931 h 5416741"/>
              <a:gd name="connsiteX101" fmla="*/ 0 w 5423364"/>
              <a:gd name="connsiteY101" fmla="*/ 941931 h 5416741"/>
              <a:gd name="connsiteX102" fmla="*/ 0 w 5423364"/>
              <a:gd name="connsiteY102" fmla="*/ 1 h 5416741"/>
              <a:gd name="connsiteX103" fmla="*/ 941930 w 5423364"/>
              <a:gd name="connsiteY103" fmla="*/ 1 h 5416741"/>
              <a:gd name="connsiteX104" fmla="*/ 941930 w 5423364"/>
              <a:gd name="connsiteY104" fmla="*/ 788557 h 5416741"/>
              <a:gd name="connsiteX105" fmla="*/ 1581607 w 5423364"/>
              <a:gd name="connsiteY105" fmla="*/ 788557 h 5416741"/>
              <a:gd name="connsiteX106" fmla="*/ 1581607 w 5423364"/>
              <a:gd name="connsiteY106" fmla="*/ 156989 h 5416741"/>
              <a:gd name="connsiteX107" fmla="*/ 1581607 w 5423364"/>
              <a:gd name="connsiteY107" fmla="*/ 1 h 5416741"/>
              <a:gd name="connsiteX108" fmla="*/ 1581607 w 5423364"/>
              <a:gd name="connsiteY108" fmla="*/ 1 h 5416741"/>
              <a:gd name="connsiteX109" fmla="*/ 1737874 w 5423364"/>
              <a:gd name="connsiteY109" fmla="*/ 1 h 5416741"/>
              <a:gd name="connsiteX110" fmla="*/ 1737874 w 5423364"/>
              <a:gd name="connsiteY110" fmla="*/ 1 h 5416741"/>
              <a:gd name="connsiteX111" fmla="*/ 3314221 w 5423364"/>
              <a:gd name="connsiteY111" fmla="*/ 1 h 5416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423364" h="5416741">
                <a:moveTo>
                  <a:pt x="586469" y="3778531"/>
                </a:moveTo>
                <a:lnTo>
                  <a:pt x="586469" y="4093221"/>
                </a:lnTo>
                <a:lnTo>
                  <a:pt x="901159" y="4093221"/>
                </a:lnTo>
                <a:lnTo>
                  <a:pt x="901159" y="3778531"/>
                </a:lnTo>
                <a:close/>
                <a:moveTo>
                  <a:pt x="941931" y="1734100"/>
                </a:moveTo>
                <a:lnTo>
                  <a:pt x="941931" y="2362054"/>
                </a:lnTo>
                <a:lnTo>
                  <a:pt x="1569884" y="2362054"/>
                </a:lnTo>
                <a:lnTo>
                  <a:pt x="1569884" y="1734100"/>
                </a:lnTo>
                <a:close/>
                <a:moveTo>
                  <a:pt x="947912" y="945546"/>
                </a:moveTo>
                <a:lnTo>
                  <a:pt x="947912" y="1573498"/>
                </a:lnTo>
                <a:lnTo>
                  <a:pt x="1575865" y="1573498"/>
                </a:lnTo>
                <a:lnTo>
                  <a:pt x="1575865" y="945546"/>
                </a:lnTo>
                <a:close/>
                <a:moveTo>
                  <a:pt x="1738596" y="945546"/>
                </a:moveTo>
                <a:lnTo>
                  <a:pt x="1738596" y="1573498"/>
                </a:lnTo>
                <a:lnTo>
                  <a:pt x="2366549" y="1573498"/>
                </a:lnTo>
                <a:lnTo>
                  <a:pt x="2366549" y="945546"/>
                </a:lnTo>
                <a:close/>
                <a:moveTo>
                  <a:pt x="3785154" y="579766"/>
                </a:moveTo>
                <a:lnTo>
                  <a:pt x="3785154" y="894456"/>
                </a:lnTo>
                <a:lnTo>
                  <a:pt x="4099844" y="894456"/>
                </a:lnTo>
                <a:lnTo>
                  <a:pt x="4099844" y="579766"/>
                </a:lnTo>
                <a:close/>
                <a:moveTo>
                  <a:pt x="156988" y="156989"/>
                </a:moveTo>
                <a:lnTo>
                  <a:pt x="156988" y="784943"/>
                </a:lnTo>
                <a:lnTo>
                  <a:pt x="784942" y="784943"/>
                </a:lnTo>
                <a:lnTo>
                  <a:pt x="784942" y="156989"/>
                </a:lnTo>
                <a:close/>
                <a:moveTo>
                  <a:pt x="3314221" y="0"/>
                </a:moveTo>
                <a:lnTo>
                  <a:pt x="3471209" y="0"/>
                </a:lnTo>
                <a:lnTo>
                  <a:pt x="3471209" y="1287546"/>
                </a:lnTo>
                <a:lnTo>
                  <a:pt x="4102777" y="1287546"/>
                </a:lnTo>
                <a:lnTo>
                  <a:pt x="4102777" y="1054378"/>
                </a:lnTo>
                <a:lnTo>
                  <a:pt x="3625233" y="1054378"/>
                </a:lnTo>
                <a:lnTo>
                  <a:pt x="3625233" y="419845"/>
                </a:lnTo>
                <a:lnTo>
                  <a:pt x="4259765" y="419845"/>
                </a:lnTo>
                <a:lnTo>
                  <a:pt x="4259765" y="723813"/>
                </a:lnTo>
                <a:lnTo>
                  <a:pt x="4259765" y="897390"/>
                </a:lnTo>
                <a:lnTo>
                  <a:pt x="4474599" y="897390"/>
                </a:lnTo>
                <a:lnTo>
                  <a:pt x="4474599" y="10377"/>
                </a:lnTo>
                <a:lnTo>
                  <a:pt x="4480164" y="10377"/>
                </a:lnTo>
                <a:lnTo>
                  <a:pt x="4480164" y="1"/>
                </a:lnTo>
                <a:lnTo>
                  <a:pt x="5423364" y="1"/>
                </a:lnTo>
                <a:lnTo>
                  <a:pt x="5423364" y="156268"/>
                </a:lnTo>
                <a:lnTo>
                  <a:pt x="4631587" y="156268"/>
                </a:lnTo>
                <a:lnTo>
                  <a:pt x="4631587" y="1054377"/>
                </a:lnTo>
                <a:lnTo>
                  <a:pt x="4474599" y="1054377"/>
                </a:lnTo>
                <a:lnTo>
                  <a:pt x="4474599" y="1053657"/>
                </a:lnTo>
                <a:lnTo>
                  <a:pt x="4259765" y="1053657"/>
                </a:lnTo>
                <a:lnTo>
                  <a:pt x="4259765" y="1054378"/>
                </a:lnTo>
                <a:lnTo>
                  <a:pt x="4259765" y="1287546"/>
                </a:lnTo>
                <a:lnTo>
                  <a:pt x="4259766" y="1287546"/>
                </a:lnTo>
                <a:lnTo>
                  <a:pt x="4259766" y="1443813"/>
                </a:lnTo>
                <a:lnTo>
                  <a:pt x="3323766" y="1443813"/>
                </a:lnTo>
                <a:lnTo>
                  <a:pt x="3323766" y="1440000"/>
                </a:lnTo>
                <a:lnTo>
                  <a:pt x="3314221" y="1440000"/>
                </a:lnTo>
                <a:lnTo>
                  <a:pt x="3314221" y="156989"/>
                </a:lnTo>
                <a:lnTo>
                  <a:pt x="1737874" y="156989"/>
                </a:lnTo>
                <a:lnTo>
                  <a:pt x="1737874" y="788557"/>
                </a:lnTo>
                <a:lnTo>
                  <a:pt x="2523537" y="788557"/>
                </a:lnTo>
                <a:lnTo>
                  <a:pt x="2523537" y="1730486"/>
                </a:lnTo>
                <a:lnTo>
                  <a:pt x="1732853" y="1730486"/>
                </a:lnTo>
                <a:lnTo>
                  <a:pt x="1726872" y="1730486"/>
                </a:lnTo>
                <a:lnTo>
                  <a:pt x="1726872" y="2519042"/>
                </a:lnTo>
                <a:lnTo>
                  <a:pt x="784942" y="2519042"/>
                </a:lnTo>
                <a:lnTo>
                  <a:pt x="784942" y="1734100"/>
                </a:lnTo>
                <a:lnTo>
                  <a:pt x="162970" y="1734100"/>
                </a:lnTo>
                <a:lnTo>
                  <a:pt x="162970" y="3307598"/>
                </a:lnTo>
                <a:lnTo>
                  <a:pt x="1446703" y="3307598"/>
                </a:lnTo>
                <a:lnTo>
                  <a:pt x="1446703" y="3317142"/>
                </a:lnTo>
                <a:lnTo>
                  <a:pt x="1450516" y="3317142"/>
                </a:lnTo>
                <a:lnTo>
                  <a:pt x="1450516" y="4096154"/>
                </a:lnTo>
                <a:lnTo>
                  <a:pt x="1450516" y="4253142"/>
                </a:lnTo>
                <a:lnTo>
                  <a:pt x="1294249" y="4253142"/>
                </a:lnTo>
                <a:lnTo>
                  <a:pt x="1061080" y="4253142"/>
                </a:lnTo>
                <a:lnTo>
                  <a:pt x="1060359" y="4253142"/>
                </a:lnTo>
                <a:lnTo>
                  <a:pt x="1060359" y="4467976"/>
                </a:lnTo>
                <a:lnTo>
                  <a:pt x="1061080" y="4467976"/>
                </a:lnTo>
                <a:lnTo>
                  <a:pt x="1061080" y="4624964"/>
                </a:lnTo>
                <a:lnTo>
                  <a:pt x="162970" y="4624964"/>
                </a:lnTo>
                <a:lnTo>
                  <a:pt x="162970" y="5416741"/>
                </a:lnTo>
                <a:lnTo>
                  <a:pt x="6703" y="5416741"/>
                </a:lnTo>
                <a:lnTo>
                  <a:pt x="6703" y="4473541"/>
                </a:lnTo>
                <a:lnTo>
                  <a:pt x="17080" y="4473541"/>
                </a:lnTo>
                <a:lnTo>
                  <a:pt x="17080" y="4467976"/>
                </a:lnTo>
                <a:lnTo>
                  <a:pt x="904092" y="4467976"/>
                </a:lnTo>
                <a:lnTo>
                  <a:pt x="904092" y="4253142"/>
                </a:lnTo>
                <a:lnTo>
                  <a:pt x="730516" y="4253142"/>
                </a:lnTo>
                <a:lnTo>
                  <a:pt x="426548" y="4253142"/>
                </a:lnTo>
                <a:lnTo>
                  <a:pt x="426548" y="3618610"/>
                </a:lnTo>
                <a:lnTo>
                  <a:pt x="1061080" y="3618610"/>
                </a:lnTo>
                <a:lnTo>
                  <a:pt x="1061080" y="4096154"/>
                </a:lnTo>
                <a:lnTo>
                  <a:pt x="1294249" y="4096154"/>
                </a:lnTo>
                <a:lnTo>
                  <a:pt x="1294249" y="3464586"/>
                </a:lnTo>
                <a:lnTo>
                  <a:pt x="6703" y="3464586"/>
                </a:lnTo>
                <a:lnTo>
                  <a:pt x="6703" y="3449112"/>
                </a:lnTo>
                <a:lnTo>
                  <a:pt x="6703" y="3307598"/>
                </a:lnTo>
                <a:lnTo>
                  <a:pt x="6703" y="1734100"/>
                </a:lnTo>
                <a:lnTo>
                  <a:pt x="5981" y="1734100"/>
                </a:lnTo>
                <a:lnTo>
                  <a:pt x="5981" y="1577112"/>
                </a:lnTo>
                <a:lnTo>
                  <a:pt x="6703" y="1577112"/>
                </a:lnTo>
                <a:lnTo>
                  <a:pt x="162970" y="1577112"/>
                </a:lnTo>
                <a:lnTo>
                  <a:pt x="784942" y="1577112"/>
                </a:lnTo>
                <a:lnTo>
                  <a:pt x="790923" y="1577112"/>
                </a:lnTo>
                <a:lnTo>
                  <a:pt x="790923" y="941931"/>
                </a:lnTo>
                <a:lnTo>
                  <a:pt x="0" y="941931"/>
                </a:lnTo>
                <a:lnTo>
                  <a:pt x="0" y="1"/>
                </a:lnTo>
                <a:lnTo>
                  <a:pt x="941930" y="1"/>
                </a:lnTo>
                <a:lnTo>
                  <a:pt x="941930" y="788557"/>
                </a:lnTo>
                <a:lnTo>
                  <a:pt x="1581607" y="788557"/>
                </a:lnTo>
                <a:lnTo>
                  <a:pt x="1581607" y="156989"/>
                </a:lnTo>
                <a:lnTo>
                  <a:pt x="1581607" y="1"/>
                </a:lnTo>
                <a:lnTo>
                  <a:pt x="1581607" y="1"/>
                </a:lnTo>
                <a:lnTo>
                  <a:pt x="1737874" y="1"/>
                </a:lnTo>
                <a:lnTo>
                  <a:pt x="1737874" y="1"/>
                </a:lnTo>
                <a:lnTo>
                  <a:pt x="3314221" y="1"/>
                </a:lnTo>
                <a:close/>
              </a:path>
            </a:pathLst>
          </a:custGeom>
          <a:gradFill flip="none" rotWithShape="1">
            <a:gsLst>
              <a:gs pos="53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/>
          </a:p>
        </p:txBody>
      </p:sp>
      <p:sp>
        <p:nvSpPr>
          <p:cNvPr id="11" name="椭圆 10"/>
          <p:cNvSpPr/>
          <p:nvPr/>
        </p:nvSpPr>
        <p:spPr bwMode="auto">
          <a:xfrm>
            <a:off x="4810708" y="3024188"/>
            <a:ext cx="2794038" cy="162107"/>
          </a:xfrm>
          <a:prstGeom prst="ellipse">
            <a:avLst/>
          </a:prstGeom>
          <a:gradFill flip="none" rotWithShape="1">
            <a:gsLst>
              <a:gs pos="35000">
                <a:srgbClr val="FEF6E2">
                  <a:alpha val="60000"/>
                </a:srgbClr>
              </a:gs>
              <a:gs pos="100000">
                <a:srgbClr val="E1F8F6">
                  <a:alpha val="0"/>
                </a:srgbClr>
              </a:gs>
              <a:gs pos="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/>
          </a:p>
        </p:txBody>
      </p:sp>
      <p:sp>
        <p:nvSpPr>
          <p:cNvPr id="12" name="椭圆 11"/>
          <p:cNvSpPr/>
          <p:nvPr/>
        </p:nvSpPr>
        <p:spPr bwMode="auto">
          <a:xfrm>
            <a:off x="3390035" y="4009568"/>
            <a:ext cx="5040679" cy="295732"/>
          </a:xfrm>
          <a:prstGeom prst="ellipse">
            <a:avLst/>
          </a:prstGeom>
          <a:gradFill flip="none" rotWithShape="1">
            <a:gsLst>
              <a:gs pos="35000">
                <a:srgbClr val="FEF6E2">
                  <a:alpha val="60000"/>
                </a:srgbClr>
              </a:gs>
              <a:gs pos="100000">
                <a:srgbClr val="E1F8F6">
                  <a:alpha val="0"/>
                </a:srgbClr>
              </a:gs>
              <a:gs pos="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40000" lnSpcReduction="20000"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66230" y="3186295"/>
            <a:ext cx="7119866" cy="867410"/>
          </a:xfrm>
        </p:spPr>
        <p:txBody>
          <a:bodyPr anchor="ctr" anchorCtr="0">
            <a:normAutofit/>
          </a:bodyPr>
          <a:lstStyle>
            <a:lvl1pPr algn="ctr"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66230" y="4105600"/>
            <a:ext cx="7119866" cy="7541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8880" y="4430044"/>
            <a:ext cx="8854240" cy="1329072"/>
          </a:xfrm>
        </p:spPr>
        <p:txBody>
          <a:bodyPr anchor="b" anchorCtr="0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1916" y="709362"/>
            <a:ext cx="4165200" cy="15189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837716" y="709362"/>
            <a:ext cx="5516084" cy="48305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93503" y="2232108"/>
            <a:ext cx="4165200" cy="331603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443788" y="657725"/>
            <a:ext cx="1744579" cy="55192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12957" y="657725"/>
            <a:ext cx="7940843" cy="55192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4" Type="http://schemas.openxmlformats.org/officeDocument/2006/relationships/theme" Target="../theme/theme2.xml"/><Relationship Id="rId13" Type="http://schemas.openxmlformats.org/officeDocument/2006/relationships/tags" Target="../tags/tag5.xml"/><Relationship Id="rId12" Type="http://schemas.openxmlformats.org/officeDocument/2006/relationships/tags" Target="../tags/tag4.xml"/><Relationship Id="rId11" Type="http://schemas.openxmlformats.org/officeDocument/2006/relationships/tags" Target="../tags/tag3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1428750" y="451602"/>
            <a:ext cx="9925050" cy="928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1428750" y="1588168"/>
            <a:ext cx="9925050" cy="4588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BB4C91-A4CA-4EBE-8AF8-1DBB3ECEA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654D154-DEB9-4DCD-801B-B3341D74A27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7C06B-2840-4EDB-A092-2CDC872481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6A626-EEAD-401B-A6D6-67CAE32C8F8F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5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" Target="slid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" Target="slide2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9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image" Target="../media/image3.emf"/><Relationship Id="rId4" Type="http://schemas.openxmlformats.org/officeDocument/2006/relationships/tags" Target="../tags/tag15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14.xml"/><Relationship Id="rId29" Type="http://schemas.openxmlformats.org/officeDocument/2006/relationships/slideLayout" Target="../slideLayouts/slideLayout17.xml"/><Relationship Id="rId28" Type="http://schemas.openxmlformats.org/officeDocument/2006/relationships/tags" Target="../tags/tag38.xml"/><Relationship Id="rId27" Type="http://schemas.openxmlformats.org/officeDocument/2006/relationships/tags" Target="../tags/tag37.xml"/><Relationship Id="rId26" Type="http://schemas.openxmlformats.org/officeDocument/2006/relationships/tags" Target="../tags/tag36.xml"/><Relationship Id="rId25" Type="http://schemas.openxmlformats.org/officeDocument/2006/relationships/tags" Target="../tags/tag35.xml"/><Relationship Id="rId24" Type="http://schemas.openxmlformats.org/officeDocument/2006/relationships/tags" Target="../tags/tag34.xml"/><Relationship Id="rId23" Type="http://schemas.openxmlformats.org/officeDocument/2006/relationships/tags" Target="../tags/tag33.xml"/><Relationship Id="rId22" Type="http://schemas.openxmlformats.org/officeDocument/2006/relationships/tags" Target="../tags/tag32.xml"/><Relationship Id="rId21" Type="http://schemas.openxmlformats.org/officeDocument/2006/relationships/tags" Target="../tags/tag31.xml"/><Relationship Id="rId20" Type="http://schemas.openxmlformats.org/officeDocument/2006/relationships/tags" Target="../tags/tag30.xml"/><Relationship Id="rId2" Type="http://schemas.openxmlformats.org/officeDocument/2006/relationships/tags" Target="../tags/tag13.xml"/><Relationship Id="rId19" Type="http://schemas.openxmlformats.org/officeDocument/2006/relationships/tags" Target="../tags/tag29.xml"/><Relationship Id="rId18" Type="http://schemas.openxmlformats.org/officeDocument/2006/relationships/tags" Target="../tags/tag28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30.xml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7.xml"/><Relationship Id="rId3" Type="http://schemas.openxmlformats.org/officeDocument/2006/relationships/slide" Target="slide12.xml"/><Relationship Id="rId2" Type="http://schemas.openxmlformats.org/officeDocument/2006/relationships/slide" Target="slide8.xml"/><Relationship Id="rId1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0.xml"/><Relationship Id="rId1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标题 1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en-US" altLang="zh-CN" dirty="0" smtClean="0"/>
              <a:t>Spring </a:t>
            </a:r>
            <a:r>
              <a:rPr lang="zh-CN" altLang="en-US" dirty="0" smtClean="0"/>
              <a:t>兴趣小组交流会</a:t>
            </a:r>
            <a:endParaRPr lang="zh-CN" altLang="en-US" dirty="0" smtClean="0"/>
          </a:p>
        </p:txBody>
      </p:sp>
      <p:sp>
        <p:nvSpPr>
          <p:cNvPr id="13" name="副标题 1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p>
            <a:r>
              <a:rPr lang="en-US" altLang="zh-CN" dirty="0" smtClean="0"/>
              <a:t>2017/03/31 </a:t>
            </a:r>
            <a:r>
              <a:rPr lang="zh-CN" altLang="en-US" dirty="0" smtClean="0"/>
              <a:t>首次分享</a:t>
            </a:r>
            <a:endParaRPr lang="zh-CN" altLang="en-US" dirty="0" smtClean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bean </a:t>
            </a:r>
            <a:r>
              <a:rPr lang="zh-CN" altLang="en-US"/>
              <a:t>的生命周期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045" y="1557020"/>
            <a:ext cx="10866755" cy="4588510"/>
          </a:xfrm>
        </p:spPr>
        <p:txBody>
          <a:bodyPr/>
          <a:p>
            <a:r>
              <a:rPr lang="zh-CN" altLang="en-US"/>
              <a:t>在传统的Java应用中， bean的生命周期很简单。 使用Java关键字new进行bean实例化， 然后该bean就可以使用了。 一旦该bean不再被使用， 则由Java自动进行垃圾回收。</a:t>
            </a:r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rot="5400000">
            <a:off x="3873500" y="3714750"/>
            <a:ext cx="2176780" cy="1152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454650" y="3444240"/>
            <a:ext cx="2261870" cy="152400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Spring容器中的bean的生命周期就显得相对复杂多了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bean</a:t>
            </a:r>
            <a:r>
              <a:rPr lang="zh-CN" altLang="en-US"/>
              <a:t>的生命周期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7310" y="1276350"/>
            <a:ext cx="9516745" cy="4823460"/>
          </a:xfrm>
          <a:prstGeom prst="rect">
            <a:avLst/>
          </a:prstGeom>
        </p:spPr>
      </p:pic>
      <p:sp>
        <p:nvSpPr>
          <p:cNvPr id="5" name="流程图: 可选过程 4"/>
          <p:cNvSpPr/>
          <p:nvPr/>
        </p:nvSpPr>
        <p:spPr>
          <a:xfrm>
            <a:off x="10997565" y="5460365"/>
            <a:ext cx="1060450" cy="1042670"/>
          </a:xfrm>
          <a:prstGeom prst="flowChartAlternateProcess">
            <a:avLst/>
          </a:prstGeom>
          <a:noFill/>
          <a:ln>
            <a:solidFill>
              <a:srgbClr val="000000">
                <a:alpha val="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u="sng">
                <a:solidFill>
                  <a:srgbClr val="0070C0"/>
                </a:solidFill>
                <a:hlinkClick r:id="rId2" action="ppaction://hlinksldjump"/>
              </a:rPr>
              <a:t>返回</a:t>
            </a:r>
            <a:endParaRPr lang="zh-CN" altLang="en-US" sz="2800" u="sng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Spring </a:t>
            </a:r>
            <a:r>
              <a:rPr lang="zh-CN" altLang="en-US"/>
              <a:t>的风景线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5160" y="1212850"/>
            <a:ext cx="3989070" cy="5088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330" y="1280160"/>
            <a:ext cx="5810250" cy="495300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1184275" y="1212850"/>
            <a:ext cx="3655060" cy="2729230"/>
          </a:xfrm>
          <a:prstGeom prst="wedgeRoundRectCallout">
            <a:avLst>
              <a:gd name="adj1" fmla="val 50972"/>
              <a:gd name="adj2" fmla="val 664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Spring batch</a:t>
            </a:r>
            <a:endParaRPr lang="en-US" altLang="zh-CN"/>
          </a:p>
          <a:p>
            <a:pPr algn="ctr"/>
            <a:r>
              <a:rPr lang="en-US" altLang="zh-CN"/>
              <a:t>Spring security</a:t>
            </a:r>
            <a:endParaRPr lang="en-US" altLang="zh-CN"/>
          </a:p>
          <a:p>
            <a:pPr algn="ctr"/>
            <a:r>
              <a:rPr lang="en-US" altLang="zh-CN"/>
              <a:t>Spring portfolio</a:t>
            </a:r>
            <a:endParaRPr lang="en-US" altLang="zh-CN"/>
          </a:p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Spring </a:t>
            </a:r>
            <a:r>
              <a:rPr lang="zh-CN" altLang="en-US"/>
              <a:t>核心容器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容器是Spring框架最核心的部分， 它管理着Spring应用中bean的创建、 配置和管理。 在该模块中， 包括了Spring bean工厂， 它为Spring提供了DI的功能。 基于bean工厂， 我们还会发现有多种Spring应用上下文的实现， 每一种都提供了配置Spring的不同方式。</a:t>
            </a:r>
            <a:endParaRPr lang="zh-CN" altLang="en-US"/>
          </a:p>
          <a:p>
            <a:r>
              <a:rPr lang="zh-CN" altLang="en-US"/>
              <a:t>除了bean工厂和应用上下文， 该模块也提供了许多企业服务， 例如E-mail、 JNDI访问、 EJB集成和调度。</a:t>
            </a:r>
            <a:endParaRPr lang="zh-CN" altLang="en-US"/>
          </a:p>
          <a:p>
            <a:r>
              <a:rPr lang="zh-CN" altLang="en-US"/>
              <a:t>所有的Spring模块都构建于核心容器之上。 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Spring </a:t>
            </a:r>
            <a:r>
              <a:rPr lang="zh-CN" altLang="en-US"/>
              <a:t>面向切面编程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在AOP模块中， Spring对面向切面编程提供了丰富的支持。 这个模块是Spring应用系统中开发切面的基础。 与DI一样， AOP可以帮助应用对象解耦。 借助于AOP， 可以将遍布系统的关注点（ 例如事务和安全） 从它们所应用的对象中解耦出来。</a:t>
            </a:r>
            <a:endParaRPr lang="zh-CN" altLang="en-US"/>
          </a:p>
          <a:p>
            <a:r>
              <a:rPr lang="zh-CN" altLang="en-US"/>
              <a:t>我们将在第4章深入探讨Spring对AOP支持。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Web与远程调用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MVC（ Model-View-Controller） 模式是一种普遍被接受的构建Web应用的方法， 它可以帮助用户将界面逻辑与应用逻辑分离。 Java从来不缺少MVC框架， Apache的Struts、 JSF、WebWork和Tapestry都是可选的最流行的MVC框架。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虽然Spring能够与多种流行的MVC框架进行集成， 但它的Web和远程调用模块自带了一个强大的MVC框架， 有助于在Web层提升应用的松耦合水平。 在第5章到第7章中， 我们将会学习Spring的MVC框架。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Instrumentation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Spring的Instrumentation模块提供了为JVM添加代理（ agent） 的功能。 具体来讲， 它为Tomcat提供了一个织入代理， 能够为Tomcat传递类文件， 就像这些文件是被类加载器加载的一样。</a:t>
            </a:r>
            <a:endParaRPr lang="zh-CN" altLang="en-US"/>
          </a:p>
          <a:p>
            <a:r>
              <a:rPr lang="zh-CN" altLang="en-US"/>
              <a:t>如果这听起来有点难以理解， 不必对此过于担心。 这个模块所提供的Instrumentation使用场景非常有限， 在本书中， 我们不会介绍该模块。</a:t>
            </a:r>
            <a:endParaRPr lang="zh-CN" altLang="en-US"/>
          </a:p>
        </p:txBody>
      </p:sp>
      <p:sp>
        <p:nvSpPr>
          <p:cNvPr id="5" name="流程图: 可选过程 4"/>
          <p:cNvSpPr/>
          <p:nvPr/>
        </p:nvSpPr>
        <p:spPr>
          <a:xfrm>
            <a:off x="10589895" y="5267325"/>
            <a:ext cx="1060450" cy="1042670"/>
          </a:xfrm>
          <a:prstGeom prst="flowChartAlternateProcess">
            <a:avLst/>
          </a:prstGeom>
          <a:noFill/>
          <a:ln>
            <a:solidFill>
              <a:srgbClr val="000000">
                <a:alpha val="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u="sng">
                <a:solidFill>
                  <a:srgbClr val="0070C0"/>
                </a:solidFill>
                <a:hlinkClick r:id="rId1" action="ppaction://hlinksldjump"/>
              </a:rPr>
              <a:t>返回</a:t>
            </a:r>
            <a:endParaRPr lang="zh-CN" altLang="en-US" sz="2800" u="sng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Spring </a:t>
            </a:r>
            <a:r>
              <a:rPr lang="zh-CN" altLang="en-US"/>
              <a:t>新功能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Spring 4.0</a:t>
            </a:r>
            <a:r>
              <a:rPr lang="zh-CN" altLang="en-US"/>
              <a:t>之前</a:t>
            </a:r>
            <a:r>
              <a:rPr lang="en-US" altLang="zh-CN"/>
              <a:t> </a:t>
            </a:r>
            <a:r>
              <a:rPr lang="zh-CN" altLang="en-US"/>
              <a:t>新特性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Spring 3.1在很大程度上聚焦于配置改善以及其他的一些增强， 包括Spring MVC的增强， 而Spring 3.2是主要关注Spring MVC的一个发布版本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Spring 4.0 </a:t>
            </a:r>
            <a:r>
              <a:rPr lang="zh-CN" altLang="en-US"/>
              <a:t>新特性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0740" y="1150620"/>
            <a:ext cx="7969885" cy="4768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装配Bean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768158" y="2493490"/>
            <a:ext cx="2655684" cy="11350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9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+mn-lt"/>
                <a:ea typeface="+mn-ea"/>
                <a:cs typeface="+mn-cs"/>
              </a:rPr>
              <a:t>02</a:t>
            </a:r>
            <a:endParaRPr lang="en-US" altLang="zh-CN">
              <a:latin typeface="+mn-lt"/>
              <a:ea typeface="+mn-ea"/>
              <a:cs typeface="+mn-cs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Spring </a:t>
            </a:r>
            <a:r>
              <a:rPr lang="zh-CN" altLang="en-US"/>
              <a:t>配置的可选方案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、在XML中进行显式配置。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、在Java中进行显式配置。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zh-CN" altLang="en-US">
                <a:hlinkClick r:id="rId1" action="ppaction://hlinksldjump"/>
              </a:rPr>
              <a:t>隐式的bean发现机制和自动装配。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标题 9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dirty="0"/>
              <a:t>浅谈</a:t>
            </a:r>
            <a:r>
              <a:rPr lang="en-US" altLang="zh-CN" dirty="0"/>
              <a:t>Spring </a:t>
            </a:r>
            <a:r>
              <a:rPr lang="zh-CN" altLang="en-US" dirty="0"/>
              <a:t>的核心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428750" y="1588135"/>
            <a:ext cx="9925050" cy="4153535"/>
          </a:xfrm>
        </p:spPr>
        <p:txBody>
          <a:bodyPr/>
          <a:p>
            <a:pPr marL="0" indent="0">
              <a:buNone/>
            </a:pPr>
            <a:r>
              <a:rPr dirty="0"/>
              <a:t>Spring可以做很多事情， 它为企业级开发提供给了丰富的功能， 但是这些功能的底层都依赖于它的两个核心特性， 也就是</a:t>
            </a:r>
            <a:endParaRPr dirty="0"/>
          </a:p>
          <a:p>
            <a:r>
              <a:rPr dirty="0"/>
              <a:t>依赖注入（ dependency injection， DI）</a:t>
            </a:r>
            <a:endParaRPr dirty="0"/>
          </a:p>
          <a:p>
            <a:r>
              <a:rPr dirty="0"/>
              <a:t>面向切面编程（ aspect-oriented programming， AOP） </a:t>
            </a:r>
            <a:endParaRPr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部分 小结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28750" y="1470025"/>
            <a:ext cx="10090150" cy="44005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自动化装配</a:t>
            </a:r>
            <a:r>
              <a:rPr lang="en-US" altLang="zh-CN"/>
              <a:t>bean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Spring从两个角度来实现自动化装配：</a:t>
            </a:r>
            <a:endParaRPr lang="zh-CN" altLang="en-US"/>
          </a:p>
          <a:p>
            <a:r>
              <a:rPr lang="zh-CN" altLang="en-US"/>
              <a:t>组件扫描（ component scanning） ： Spring会自动发现应用上下文中所创建的bean。</a:t>
            </a:r>
            <a:endParaRPr lang="zh-CN" altLang="en-US"/>
          </a:p>
          <a:p>
            <a:r>
              <a:rPr lang="zh-CN" altLang="en-US"/>
              <a:t>自动装配（ autowiring） ： Spring自动满足bean之间的依赖。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组件扫描（ component scanning）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4110" y="1517650"/>
            <a:ext cx="10513695" cy="3823335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5865495" y="1973580"/>
            <a:ext cx="5782310" cy="3034030"/>
          </a:xfrm>
          <a:prstGeom prst="wedgeRoundRectCallout">
            <a:avLst>
              <a:gd name="adj1" fmla="val -55051"/>
              <a:gd name="adj2" fmla="val 150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和CompactDisc接口一样， SgtPeppers的具体内容并不重要。 你需要注意的就是SgtPeppers类上使用了@Component注解。 这个简单的注解表明该类会作为组件类， 并告知Spring要为这个类创建bean。 没有必要显式配置SgtPeppersbean， 因为这个类使用了@Component注解， 所以Spring会为你把事情处理妥当。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35" y="1379220"/>
            <a:ext cx="10542270" cy="5387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组件扫描（ component scanning）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为组件扫描的bean命名</a:t>
            </a:r>
            <a:endParaRPr lang="zh-CN" altLang="en-US"/>
          </a:p>
          <a:p>
            <a:r>
              <a:rPr lang="zh-CN" altLang="en-US"/>
              <a:t>设置组件扫描的基础包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7045" y="2772410"/>
            <a:ext cx="6822440" cy="1102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自动装配（</a:t>
            </a:r>
            <a:r>
              <a:rPr lang="en-US" altLang="zh-CN">
                <a:sym typeface="+mn-ea"/>
              </a:rPr>
              <a:t>Autowired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5750" y="1505585"/>
            <a:ext cx="8807450" cy="4260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1637030"/>
            <a:ext cx="7277735" cy="768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Autowired </a:t>
            </a:r>
            <a:r>
              <a:rPr lang="zh-CN" altLang="en-US"/>
              <a:t>使用注意事项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28750" y="1553210"/>
            <a:ext cx="9921875" cy="3344545"/>
          </a:xfrm>
          <a:prstGeom prst="rect">
            <a:avLst/>
          </a:prstGeom>
        </p:spPr>
      </p:pic>
      <p:sp>
        <p:nvSpPr>
          <p:cNvPr id="5" name="流程图: 可选过程 4">
            <a:hlinkClick r:id="rId2" action="ppaction://hlinksldjump"/>
          </p:cNvPr>
          <p:cNvSpPr/>
          <p:nvPr/>
        </p:nvSpPr>
        <p:spPr>
          <a:xfrm>
            <a:off x="9967595" y="5380990"/>
            <a:ext cx="1577340" cy="709295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返回</a:t>
            </a:r>
            <a:endParaRPr lang="zh-CN" altLang="en-US" sz="3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在Java中进行显式配置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25880" y="1518920"/>
            <a:ext cx="10342880" cy="41211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声明简单的bean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8295" y="2239010"/>
            <a:ext cx="8064500" cy="154940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6242685" y="3328035"/>
            <a:ext cx="5018405" cy="1415415"/>
          </a:xfrm>
          <a:prstGeom prst="wedgeRoundRectCallout">
            <a:avLst>
              <a:gd name="adj1" fmla="val -34360"/>
              <a:gd name="adj2" fmla="val -743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方法体返回了一个新的</a:t>
            </a:r>
            <a:endParaRPr lang="zh-CN" altLang="en-US"/>
          </a:p>
          <a:p>
            <a:pPr algn="ctr"/>
            <a:r>
              <a:rPr lang="zh-CN" altLang="en-US"/>
              <a:t>SgtPeppers实例。 这里是使用Java来进行描述的， 因此我们可以发挥Java提供的所有功</a:t>
            </a:r>
            <a:endParaRPr lang="zh-CN" altLang="en-US"/>
          </a:p>
          <a:p>
            <a:pPr algn="ctr"/>
            <a:r>
              <a:rPr lang="zh-CN" altLang="en-US"/>
              <a:t>能， 只要最终生成一个CompactDisc实例即可。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借助JavaConfig实现注入</a:t>
            </a:r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31620" y="1496695"/>
            <a:ext cx="9822180" cy="35534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03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高级装配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747527" y="872239"/>
            <a:ext cx="2696947" cy="92333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dist"/>
            <a:r>
              <a:rPr lang="zh-CN" altLang="en-US" sz="5400" b="1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目录</a:t>
            </a:r>
            <a:endParaRPr lang="zh-CN" altLang="en-US" sz="5400" b="1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573145" y="1805940"/>
            <a:ext cx="5295265" cy="5848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/>
            <a:r>
              <a:rPr lang="zh-CN" altLang="en-US" sz="3600">
                <a:sym typeface="+mn-ea"/>
              </a:rPr>
              <a:t>第</a:t>
            </a:r>
            <a:r>
              <a:rPr lang="en-US" altLang="zh-CN" sz="3600">
                <a:sym typeface="+mn-ea"/>
              </a:rPr>
              <a:t>1</a:t>
            </a:r>
            <a:r>
              <a:rPr lang="zh-CN" altLang="en-US" sz="3600">
                <a:sym typeface="+mn-ea"/>
              </a:rPr>
              <a:t>部分 </a:t>
            </a:r>
            <a:r>
              <a:rPr lang="en-US" altLang="zh-CN" sz="3600">
                <a:sym typeface="+mn-ea"/>
              </a:rPr>
              <a:t>Spring </a:t>
            </a:r>
            <a:r>
              <a:rPr lang="zh-CN" altLang="en-US" sz="3600">
                <a:sym typeface="+mn-ea"/>
              </a:rPr>
              <a:t>的核心</a:t>
            </a:r>
            <a:endParaRPr lang="zh-CN" altLang="en-US" sz="3600">
              <a:solidFill>
                <a:schemeClr val="accent3"/>
              </a:solidFill>
              <a:sym typeface="+mn-ea"/>
            </a:endParaRPr>
          </a:p>
        </p:txBody>
      </p:sp>
      <p:grpSp>
        <p:nvGrpSpPr>
          <p:cNvPr id="22" name="组合 21"/>
          <p:cNvGrpSpPr/>
          <p:nvPr>
            <p:custDataLst>
              <p:tags r:id="rId3"/>
            </p:custDataLst>
          </p:nvPr>
        </p:nvGrpSpPr>
        <p:grpSpPr>
          <a:xfrm>
            <a:off x="1166378" y="3261905"/>
            <a:ext cx="1275470" cy="1212840"/>
            <a:chOff x="1166378" y="3261905"/>
            <a:chExt cx="1275470" cy="1212840"/>
          </a:xfrm>
        </p:grpSpPr>
        <p:grpSp>
          <p:nvGrpSpPr>
            <p:cNvPr id="17" name="组合 16"/>
            <p:cNvGrpSpPr/>
            <p:nvPr/>
          </p:nvGrpSpPr>
          <p:grpSpPr>
            <a:xfrm>
              <a:off x="1166378" y="3261905"/>
              <a:ext cx="1275470" cy="1212840"/>
              <a:chOff x="6972556" y="824345"/>
              <a:chExt cx="1828534" cy="1738746"/>
            </a:xfrm>
          </p:grpSpPr>
          <p:pic>
            <p:nvPicPr>
              <p:cNvPr id="19" name="图片 18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5" cstate="email"/>
              <a:stretch>
                <a:fillRect/>
              </a:stretch>
            </p:blipFill>
            <p:spPr>
              <a:xfrm>
                <a:off x="6972556" y="824345"/>
                <a:ext cx="1828534" cy="1738746"/>
              </a:xfrm>
              <a:prstGeom prst="rect">
                <a:avLst/>
              </a:prstGeom>
            </p:spPr>
          </p:pic>
          <p:sp>
            <p:nvSpPr>
              <p:cNvPr id="20" name="Oval 5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472598" y="1279264"/>
                <a:ext cx="828451" cy="828909"/>
              </a:xfrm>
              <a:prstGeom prst="ellipse">
                <a:avLst/>
              </a:prstGeom>
              <a:solidFill>
                <a:srgbClr val="135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" name="文本框 1"/>
            <p:cNvSpPr txBox="1"/>
            <p:nvPr>
              <p:custDataLst>
                <p:tags r:id="rId7"/>
              </p:custDataLst>
            </p:nvPr>
          </p:nvSpPr>
          <p:spPr>
            <a:xfrm>
              <a:off x="1455770" y="3545160"/>
              <a:ext cx="696686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</a:rPr>
                <a:t>01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8"/>
            </p:custDataLst>
          </p:nvPr>
        </p:nvGrpSpPr>
        <p:grpSpPr>
          <a:xfrm>
            <a:off x="6391520" y="3261905"/>
            <a:ext cx="1275470" cy="1212840"/>
            <a:chOff x="6391520" y="3261905"/>
            <a:chExt cx="1275470" cy="1212840"/>
          </a:xfrm>
        </p:grpSpPr>
        <p:grpSp>
          <p:nvGrpSpPr>
            <p:cNvPr id="16" name="组合 15"/>
            <p:cNvGrpSpPr/>
            <p:nvPr/>
          </p:nvGrpSpPr>
          <p:grpSpPr>
            <a:xfrm>
              <a:off x="6391520" y="3261905"/>
              <a:ext cx="1275470" cy="1212840"/>
              <a:chOff x="6972556" y="824345"/>
              <a:chExt cx="1828534" cy="1738746"/>
            </a:xfrm>
          </p:grpSpPr>
          <p:pic>
            <p:nvPicPr>
              <p:cNvPr id="23" name="图片 22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5" cstate="email"/>
              <a:stretch>
                <a:fillRect/>
              </a:stretch>
            </p:blipFill>
            <p:spPr>
              <a:xfrm>
                <a:off x="6972556" y="824345"/>
                <a:ext cx="1828534" cy="1738746"/>
              </a:xfrm>
              <a:prstGeom prst="rect">
                <a:avLst/>
              </a:prstGeom>
            </p:spPr>
          </p:pic>
          <p:sp>
            <p:nvSpPr>
              <p:cNvPr id="24" name="Oval 5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472598" y="1279264"/>
                <a:ext cx="828451" cy="828909"/>
              </a:xfrm>
              <a:prstGeom prst="ellipse">
                <a:avLst/>
              </a:prstGeom>
              <a:solidFill>
                <a:srgbClr val="135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文本框 17"/>
            <p:cNvSpPr txBox="1"/>
            <p:nvPr>
              <p:custDataLst>
                <p:tags r:id="rId11"/>
              </p:custDataLst>
            </p:nvPr>
          </p:nvSpPr>
          <p:spPr>
            <a:xfrm>
              <a:off x="6680912" y="3545160"/>
              <a:ext cx="696686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</a:rPr>
                <a:t>02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12"/>
            </p:custDataLst>
          </p:nvPr>
        </p:nvGrpSpPr>
        <p:grpSpPr>
          <a:xfrm>
            <a:off x="1166378" y="4742362"/>
            <a:ext cx="1275470" cy="1212840"/>
            <a:chOff x="1166378" y="4742362"/>
            <a:chExt cx="1275470" cy="1212840"/>
          </a:xfrm>
        </p:grpSpPr>
        <p:grpSp>
          <p:nvGrpSpPr>
            <p:cNvPr id="29" name="组合 28"/>
            <p:cNvGrpSpPr/>
            <p:nvPr/>
          </p:nvGrpSpPr>
          <p:grpSpPr>
            <a:xfrm>
              <a:off x="1166378" y="4742362"/>
              <a:ext cx="1275470" cy="1212840"/>
              <a:chOff x="6972556" y="824345"/>
              <a:chExt cx="1828534" cy="1738746"/>
            </a:xfrm>
          </p:grpSpPr>
          <p:pic>
            <p:nvPicPr>
              <p:cNvPr id="31" name="图片 30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5" cstate="email"/>
              <a:stretch>
                <a:fillRect/>
              </a:stretch>
            </p:blipFill>
            <p:spPr>
              <a:xfrm>
                <a:off x="6972556" y="824345"/>
                <a:ext cx="1828534" cy="1738746"/>
              </a:xfrm>
              <a:prstGeom prst="rect">
                <a:avLst/>
              </a:prstGeom>
            </p:spPr>
          </p:pic>
          <p:sp>
            <p:nvSpPr>
              <p:cNvPr id="32" name="Oval 5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7472598" y="1279264"/>
                <a:ext cx="828451" cy="828909"/>
              </a:xfrm>
              <a:prstGeom prst="ellipse">
                <a:avLst/>
              </a:prstGeom>
              <a:solidFill>
                <a:srgbClr val="135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>
              <p:custDataLst>
                <p:tags r:id="rId15"/>
              </p:custDataLst>
            </p:nvPr>
          </p:nvSpPr>
          <p:spPr>
            <a:xfrm>
              <a:off x="1455770" y="5025617"/>
              <a:ext cx="696686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</a:rPr>
                <a:t>03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16"/>
            </p:custDataLst>
          </p:nvPr>
        </p:nvGrpSpPr>
        <p:grpSpPr>
          <a:xfrm>
            <a:off x="6391520" y="4742362"/>
            <a:ext cx="1275470" cy="1212840"/>
            <a:chOff x="6391520" y="4742362"/>
            <a:chExt cx="1275470" cy="1212840"/>
          </a:xfrm>
        </p:grpSpPr>
        <p:grpSp>
          <p:nvGrpSpPr>
            <p:cNvPr id="37" name="组合 36"/>
            <p:cNvGrpSpPr/>
            <p:nvPr/>
          </p:nvGrpSpPr>
          <p:grpSpPr>
            <a:xfrm>
              <a:off x="6391520" y="4742362"/>
              <a:ext cx="1275470" cy="1212840"/>
              <a:chOff x="6972556" y="824345"/>
              <a:chExt cx="1828534" cy="1738746"/>
            </a:xfrm>
          </p:grpSpPr>
          <p:pic>
            <p:nvPicPr>
              <p:cNvPr id="39" name="图片 38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" cstate="email"/>
              <a:stretch>
                <a:fillRect/>
              </a:stretch>
            </p:blipFill>
            <p:spPr>
              <a:xfrm>
                <a:off x="6972556" y="824345"/>
                <a:ext cx="1828534" cy="1738746"/>
              </a:xfrm>
              <a:prstGeom prst="rect">
                <a:avLst/>
              </a:prstGeom>
            </p:spPr>
          </p:pic>
          <p:sp>
            <p:nvSpPr>
              <p:cNvPr id="40" name="Oval 5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472598" y="1279264"/>
                <a:ext cx="828451" cy="828909"/>
              </a:xfrm>
              <a:prstGeom prst="ellipse">
                <a:avLst/>
              </a:prstGeom>
              <a:solidFill>
                <a:srgbClr val="135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文本框 37"/>
            <p:cNvSpPr txBox="1"/>
            <p:nvPr>
              <p:custDataLst>
                <p:tags r:id="rId19"/>
              </p:custDataLst>
            </p:nvPr>
          </p:nvSpPr>
          <p:spPr>
            <a:xfrm>
              <a:off x="6680912" y="5025617"/>
              <a:ext cx="696686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</a:rPr>
                <a:t>04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>
            <p:custDataLst>
              <p:tags r:id="rId20"/>
            </p:custDataLst>
          </p:nvPr>
        </p:nvSpPr>
        <p:spPr>
          <a:xfrm>
            <a:off x="7767514" y="5412660"/>
            <a:ext cx="3264068" cy="369332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>
              <a:defRPr i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en-US" altLang="zh-CN" i="0" dirty="0">
                <a:latin typeface="+mn-lt"/>
                <a:ea typeface="+mn-ea"/>
              </a:rPr>
              <a:t>2017-04-10 </a:t>
            </a:r>
            <a:endParaRPr lang="en-US" altLang="zh-CN" i="0" dirty="0">
              <a:latin typeface="+mn-lt"/>
              <a:ea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1"/>
            </p:custDataLst>
          </p:nvPr>
        </p:nvSpPr>
        <p:spPr>
          <a:xfrm>
            <a:off x="7767514" y="4915572"/>
            <a:ext cx="2761148" cy="461665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algn="just">
              <a:defRPr sz="2400" i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>
                <a:sym typeface="+mn-ea"/>
              </a:rPr>
              <a:t>面向切面的</a:t>
            </a:r>
            <a:r>
              <a:rPr lang="en-US" altLang="zh-CN">
                <a:sym typeface="+mn-ea"/>
              </a:rPr>
              <a:t>Spring</a:t>
            </a:r>
            <a:endParaRPr lang="zh-CN" altLang="en-US" i="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文本框 8"/>
          <p:cNvSpPr txBox="1"/>
          <p:nvPr>
            <p:custDataLst>
              <p:tags r:id="rId22"/>
            </p:custDataLst>
          </p:nvPr>
        </p:nvSpPr>
        <p:spPr>
          <a:xfrm>
            <a:off x="7767514" y="3435115"/>
            <a:ext cx="2761148" cy="461665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algn="just">
              <a:defRPr sz="2400" i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>
                <a:sym typeface="+mn-ea"/>
              </a:rPr>
              <a:t>装配</a:t>
            </a:r>
            <a:r>
              <a:rPr lang="en-US" altLang="zh-CN">
                <a:sym typeface="+mn-ea"/>
              </a:rPr>
              <a:t>Bean </a:t>
            </a:r>
            <a:endParaRPr lang="zh-CN" altLang="en-US" i="0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文本框 9"/>
          <p:cNvSpPr txBox="1"/>
          <p:nvPr>
            <p:custDataLst>
              <p:tags r:id="rId23"/>
            </p:custDataLst>
          </p:nvPr>
        </p:nvSpPr>
        <p:spPr>
          <a:xfrm>
            <a:off x="7767514" y="3932203"/>
            <a:ext cx="3264068" cy="369332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>
              <a:defRPr i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i="0" dirty="0">
                <a:latin typeface="+mn-lt"/>
                <a:ea typeface="+mn-ea"/>
              </a:rPr>
              <a:t>装配</a:t>
            </a:r>
            <a:r>
              <a:rPr lang="en-US" altLang="zh-CN" i="0" dirty="0">
                <a:latin typeface="+mn-lt"/>
                <a:ea typeface="+mn-ea"/>
              </a:rPr>
              <a:t>Bean</a:t>
            </a:r>
            <a:r>
              <a:rPr lang="zh-CN" altLang="en-US" i="0" dirty="0">
                <a:latin typeface="+mn-lt"/>
                <a:ea typeface="+mn-ea"/>
              </a:rPr>
              <a:t>的三种方式</a:t>
            </a:r>
            <a:endParaRPr lang="zh-CN" altLang="en-US" i="0" dirty="0">
              <a:latin typeface="+mn-lt"/>
              <a:ea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4"/>
            </p:custDataLst>
          </p:nvPr>
        </p:nvSpPr>
        <p:spPr>
          <a:xfrm>
            <a:off x="2542372" y="3932203"/>
            <a:ext cx="3264068" cy="369332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>
              <a:defRPr i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i="0" dirty="0">
                <a:latin typeface="+mn-lt"/>
                <a:ea typeface="+mn-ea"/>
              </a:rPr>
              <a:t>共同探寻</a:t>
            </a:r>
            <a:r>
              <a:rPr lang="en-US" altLang="zh-CN" i="0" dirty="0">
                <a:latin typeface="+mn-lt"/>
                <a:ea typeface="+mn-ea"/>
              </a:rPr>
              <a:t>Spring</a:t>
            </a:r>
            <a:r>
              <a:rPr lang="zh-CN" altLang="en-US" i="0" dirty="0">
                <a:latin typeface="+mn-lt"/>
                <a:ea typeface="+mn-ea"/>
              </a:rPr>
              <a:t>的神秘</a:t>
            </a:r>
            <a:endParaRPr lang="zh-CN" altLang="en-US" i="0" dirty="0">
              <a:latin typeface="+mn-lt"/>
              <a:ea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25"/>
            </p:custDataLst>
          </p:nvPr>
        </p:nvSpPr>
        <p:spPr>
          <a:xfrm>
            <a:off x="2542372" y="3435115"/>
            <a:ext cx="2761148" cy="461665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algn="just">
              <a:defRPr sz="2400" i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zh-CN">
                <a:sym typeface="+mn-ea"/>
              </a:rPr>
              <a:t>Spring </a:t>
            </a:r>
            <a:r>
              <a:rPr lang="zh-CN" altLang="en-US">
                <a:sym typeface="+mn-ea"/>
              </a:rPr>
              <a:t>之旅</a:t>
            </a:r>
            <a:endParaRPr lang="zh-CN" altLang="en-US" i="0" dirty="0">
              <a:latin typeface="+mj-lt"/>
              <a:ea typeface="+mj-ea"/>
              <a:cs typeface="+mj-cs"/>
            </a:endParaRPr>
          </a:p>
        </p:txBody>
      </p:sp>
      <p:sp>
        <p:nvSpPr>
          <p:cNvPr id="42" name="文本框 41"/>
          <p:cNvSpPr txBox="1"/>
          <p:nvPr>
            <p:custDataLst>
              <p:tags r:id="rId26"/>
            </p:custDataLst>
          </p:nvPr>
        </p:nvSpPr>
        <p:spPr>
          <a:xfrm>
            <a:off x="2542372" y="4915572"/>
            <a:ext cx="2761148" cy="461665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algn="just">
              <a:defRPr sz="2400" i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>
                <a:sym typeface="+mn-ea"/>
              </a:rPr>
              <a:t>高级装配</a:t>
            </a:r>
            <a:endParaRPr lang="zh-CN" altLang="en-US" i="0" dirty="0">
              <a:latin typeface="+mj-lt"/>
              <a:ea typeface="+mj-ea"/>
              <a:cs typeface="+mj-cs"/>
            </a:endParaRPr>
          </a:p>
        </p:txBody>
      </p:sp>
      <p:sp>
        <p:nvSpPr>
          <p:cNvPr id="43" name="文本框 42"/>
          <p:cNvSpPr txBox="1"/>
          <p:nvPr>
            <p:custDataLst>
              <p:tags r:id="rId27"/>
            </p:custDataLst>
          </p:nvPr>
        </p:nvSpPr>
        <p:spPr>
          <a:xfrm>
            <a:off x="2542372" y="5412660"/>
            <a:ext cx="3264068" cy="369332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>
              <a:defRPr i="1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i="0" dirty="0">
                <a:latin typeface="+mn-lt"/>
                <a:ea typeface="+mn-ea"/>
              </a:rPr>
              <a:t>应用场景</a:t>
            </a:r>
            <a:r>
              <a:rPr lang="en-US" altLang="zh-CN" i="0" dirty="0">
                <a:latin typeface="+mn-lt"/>
                <a:ea typeface="+mn-ea"/>
              </a:rPr>
              <a:t>w</a:t>
            </a:r>
            <a:endParaRPr lang="en-US" altLang="zh-CN" i="0" dirty="0">
              <a:latin typeface="+mn-lt"/>
              <a:ea typeface="+mn-ea"/>
            </a:endParaRPr>
          </a:p>
        </p:txBody>
      </p:sp>
    </p:spTree>
    <p:custDataLst>
      <p:tags r:id="rId28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</a:t>
            </a:r>
            <a:r>
              <a:rPr lang="zh-CN" altLang="en-US"/>
              <a:t>、高级装配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、环境与</a:t>
            </a:r>
            <a:r>
              <a:rPr lang="en-US" altLang="zh-CN"/>
              <a:t>profile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、条件化的</a:t>
            </a:r>
            <a:r>
              <a:rPr lang="en-US" altLang="zh-CN"/>
              <a:t>bean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、处理自动装配的歧义性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、运行时值注入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配置profile bean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20800" y="1220470"/>
            <a:ext cx="7705090" cy="479107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4275455" y="1445895"/>
            <a:ext cx="7707630" cy="4759325"/>
          </a:xfrm>
          <a:prstGeom prst="wedgeRoundRectCallout">
            <a:avLst>
              <a:gd name="adj1" fmla="val -62498"/>
              <a:gd name="adj2" fmla="val 87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在XML中也可配置profile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75" y="2962910"/>
            <a:ext cx="5590540" cy="2520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激活profile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/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0" y="1588135"/>
            <a:ext cx="8841105" cy="3216275"/>
          </a:xfrm>
          <a:prstGeom prst="rect">
            <a:avLst/>
          </a:prstGeom>
        </p:spPr>
      </p:pic>
      <p:sp>
        <p:nvSpPr>
          <p:cNvPr id="5" name="流程图: 可选过程 4">
            <a:hlinkClick r:id="rId2" action="ppaction://hlinksldjump"/>
          </p:cNvPr>
          <p:cNvSpPr/>
          <p:nvPr/>
        </p:nvSpPr>
        <p:spPr>
          <a:xfrm>
            <a:off x="9322435" y="5529580"/>
            <a:ext cx="1524000" cy="740410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返回</a:t>
            </a:r>
            <a:endParaRPr lang="zh-CN" altLang="en-US"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条件化的</a:t>
            </a:r>
            <a:r>
              <a:rPr lang="en-US" altLang="zh-CN"/>
              <a:t>bean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28750" y="1471930"/>
            <a:ext cx="6228715" cy="1537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3851275"/>
            <a:ext cx="10424795" cy="890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bean </a:t>
            </a:r>
            <a:r>
              <a:rPr lang="zh-CN" altLang="en-US"/>
              <a:t>的作用域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5905" y="1661160"/>
            <a:ext cx="8978900" cy="195199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04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面向切面的Spring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面向切面的</a:t>
            </a:r>
            <a:r>
              <a:rPr lang="en-US" altLang="zh-CN"/>
              <a:t>Spring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1428750" y="1283970"/>
            <a:ext cx="8295005" cy="4935855"/>
          </a:xfrm>
        </p:spPr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、什么是面向切面编程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、通过切点来选择连接点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、使用注解创建切面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、在</a:t>
            </a:r>
            <a:r>
              <a:rPr lang="en-US" altLang="zh-CN"/>
              <a:t>XML</a:t>
            </a:r>
            <a:r>
              <a:rPr lang="zh-CN" altLang="en-US"/>
              <a:t>中声明切面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5</a:t>
            </a:r>
            <a:r>
              <a:rPr lang="zh-CN" altLang="en-US"/>
              <a:t>、注入式</a:t>
            </a:r>
            <a:r>
              <a:rPr lang="en-US" altLang="zh-CN"/>
              <a:t>Aspect</a:t>
            </a:r>
            <a:r>
              <a:rPr lang="zh-CN" altLang="en-US"/>
              <a:t>切面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 orient="vert"/>
          </p:nvPr>
        </p:nvSpPr>
        <p:spPr/>
        <p:txBody>
          <a:bodyPr/>
          <a:p>
            <a:r>
              <a:rPr lang="zh-CN" altLang="en-US"/>
              <a:t>什么是面向切面编程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Spring AOP </a:t>
            </a:r>
            <a:r>
              <a:rPr lang="zh-CN" altLang="en-US"/>
              <a:t>的术语：</a:t>
            </a:r>
            <a:endParaRPr lang="zh-CN" altLang="en-US"/>
          </a:p>
          <a:p>
            <a:r>
              <a:rPr lang="zh-CN" altLang="en-US"/>
              <a:t>通知（</a:t>
            </a:r>
            <a:r>
              <a:rPr lang="en-US" altLang="zh-CN"/>
              <a:t>Advice</a:t>
            </a:r>
            <a:r>
              <a:rPr lang="zh-CN" altLang="en-US"/>
              <a:t>）、连接点、切点、切面、引入、织入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4590" y="741680"/>
            <a:ext cx="6395085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4.1.1</a:t>
            </a:r>
            <a:r>
              <a:rPr lang="zh-CN" altLang="en-US"/>
              <a:t>通知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Spring切面可以应用5种类型的通知：</a:t>
            </a:r>
            <a:endParaRPr lang="en-US" altLang="zh-CN"/>
          </a:p>
          <a:p>
            <a:r>
              <a:rPr lang="en-US" altLang="zh-CN">
                <a:sym typeface="+mn-ea"/>
              </a:rPr>
              <a:t>前置通知（ Before） ： 在目标方法被调用之前调用通知功能；</a:t>
            </a:r>
            <a:endParaRPr lang="en-US" altLang="zh-CN"/>
          </a:p>
          <a:p>
            <a:r>
              <a:rPr lang="en-US" altLang="zh-CN">
                <a:sym typeface="+mn-ea"/>
              </a:rPr>
              <a:t>后置通知（ After） ： 在目标方法完成之后调用通知， 此时不会关心方法的输出是什么；</a:t>
            </a:r>
            <a:endParaRPr lang="en-US" altLang="zh-CN"/>
          </a:p>
          <a:p>
            <a:r>
              <a:rPr lang="en-US" altLang="zh-CN">
                <a:sym typeface="+mn-ea"/>
              </a:rPr>
              <a:t>返回通知（ After-returning） ： 在目标方法成功执行之后调用通知；</a:t>
            </a:r>
            <a:endParaRPr lang="en-US" altLang="zh-CN"/>
          </a:p>
          <a:p>
            <a:r>
              <a:rPr lang="en-US" altLang="zh-CN">
                <a:sym typeface="+mn-ea"/>
              </a:rPr>
              <a:t>异常通知（ After-throwing） ： 在目标方法抛出异常后调用通知；</a:t>
            </a:r>
            <a:endParaRPr lang="en-US" altLang="zh-CN"/>
          </a:p>
          <a:p>
            <a:r>
              <a:rPr lang="en-US" altLang="zh-CN">
                <a:sym typeface="+mn-ea"/>
              </a:rPr>
              <a:t>环绕通知（ Around） ： 通知包裹了被通知的方法， 在被通知的方法调用之前和调用之后执行自定义的行为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连接点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可以是调用方法时、 抛出异常时、 甚至修改一个字段时。 切面代码可以利用这些点插入到应用的正常流程之中， 并添加新的行为。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切点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4"/>
          </p:nvPr>
        </p:nvSpPr>
        <p:spPr/>
        <p:txBody>
          <a:bodyPr/>
          <a:p>
            <a:r>
              <a:rPr lang="zh-CN" altLang="en-US"/>
              <a:t>切点的定义会匹配通知所要织入的一个或多个连接点。 我们通常使用明确的类和方法名称， 或是利用正则表达式定义所匹配的类和方法名称来指定这些切点。 </a:t>
            </a:r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4.1 </a:t>
            </a:r>
            <a:r>
              <a:rPr lang="zh-CN" altLang="en-US"/>
              <a:t>连接点与切点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768158" y="2504285"/>
            <a:ext cx="2655684" cy="11350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9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+mn-lt"/>
                <a:ea typeface="+mn-ea"/>
                <a:cs typeface="+mn-cs"/>
              </a:rPr>
              <a:t>01</a:t>
            </a:r>
            <a:endParaRPr lang="en-US" altLang="zh-CN"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768158" y="3741093"/>
            <a:ext cx="2655684" cy="461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>
                <a:latin typeface="+mj-lt"/>
                <a:ea typeface="+mj-ea"/>
                <a:cs typeface="+mj-cs"/>
              </a:rPr>
              <a:t>Spring </a:t>
            </a:r>
            <a:r>
              <a:rPr lang="zh-CN" altLang="en-US" dirty="0">
                <a:latin typeface="+mj-lt"/>
                <a:ea typeface="+mj-ea"/>
                <a:cs typeface="+mj-cs"/>
              </a:rPr>
              <a:t>之旅</a:t>
            </a:r>
            <a:endParaRPr lang="zh-CN" altLang="en-US" dirty="0">
              <a:latin typeface="+mj-lt"/>
              <a:ea typeface="+mj-ea"/>
              <a:cs typeface="+mj-cs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切面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切面是通知和切点的结合。 通知和切点共同定义了切面的全部内容——它是什么， 在何时和何处完成其功能。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引入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4"/>
          </p:nvPr>
        </p:nvSpPr>
        <p:spPr/>
        <p:txBody>
          <a:bodyPr/>
          <a:p>
            <a:r>
              <a:rPr lang="zh-CN" altLang="en-US"/>
              <a:t>引入允许我们向现有的类添加新方法或属性。这个新方法和实例变量就可以被引入到现有的类中， 从而可以在无需修改这些现有的类的情况下， 让它们具有新的行为和状态。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4.1 </a:t>
            </a:r>
            <a:r>
              <a:rPr lang="zh-CN" altLang="en-US"/>
              <a:t>切面与引入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4.1 </a:t>
            </a:r>
            <a:r>
              <a:rPr lang="zh-CN" altLang="en-US"/>
              <a:t>织入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pPr marL="0" indent="0">
              <a:buNone/>
            </a:pPr>
            <a:r>
              <a:rPr lang="zh-CN" altLang="en-US"/>
              <a:t>织入是把切面应用到目标对象并创建新的代理对象的过程。 切面在指定的连接点被织入到目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标对象中。 在目标对象的生命周期里有多个点可以进行织入：</a:t>
            </a:r>
            <a:endParaRPr lang="zh-CN" altLang="en-US"/>
          </a:p>
          <a:p>
            <a:pPr lvl="1"/>
            <a:r>
              <a:rPr lang="zh-CN" altLang="en-US"/>
              <a:t>编译期： 切面在目标类编译时被织入。 这种方式需要特殊的编译器。 AspectJ的织入编译器就是以这种方式织入切面的。</a:t>
            </a:r>
            <a:endParaRPr lang="zh-CN" altLang="en-US"/>
          </a:p>
          <a:p>
            <a:pPr lvl="1"/>
            <a:r>
              <a:rPr lang="zh-CN" altLang="en-US"/>
              <a:t>类加载期： 切面在目标类加载到JVM时被织入。 这种方式需要特殊的类加载器（ ClassLoader） ， 它可以在目标类被引入应用之前增强该目标类的字节码。 AspectJ5的加载时织入（ load-time weaving， LTW） 就支持以这种方式织入切面。</a:t>
            </a:r>
            <a:endParaRPr lang="zh-CN" altLang="en-US"/>
          </a:p>
          <a:p>
            <a:pPr lvl="1"/>
            <a:r>
              <a:rPr lang="zh-CN" altLang="en-US"/>
              <a:t>运行期： 切面在应用运行的某个时刻被织入。 一般情况下， 在织入切面时， AOP容器会为目标对象动态地创建一个代理对象。 Spring AOP就是以这种方式织入切面的。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4.1 </a:t>
            </a:r>
            <a:r>
              <a:rPr lang="zh-CN" altLang="en-US"/>
              <a:t>术语总结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通知包含了需要用于多个应用对象的横切行为； 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连接点是程序执行过程中能够应用通知的所有点； 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切点定义了通知被应用的具体位置（ 在哪些连接点） 。 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其中关键的概念是切点定义了哪些连接点会得到通知。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4.1.2 Spring对AOP的支持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 sz="2800"/>
              <a:t>Spring提供了4种类型的AOP支持：</a:t>
            </a:r>
            <a:endParaRPr lang="zh-CN" altLang="en-US" sz="2800"/>
          </a:p>
          <a:p>
            <a:r>
              <a:rPr lang="zh-CN" altLang="en-US">
                <a:solidFill>
                  <a:schemeClr val="accent2"/>
                </a:solidFill>
              </a:rPr>
              <a:t>基于代理的经典Spring AOP；</a:t>
            </a:r>
            <a:endParaRPr lang="zh-CN" altLang="en-US">
              <a:solidFill>
                <a:schemeClr val="accent2"/>
              </a:solidFill>
            </a:endParaRPr>
          </a:p>
          <a:p>
            <a:r>
              <a:rPr lang="zh-CN" altLang="en-US">
                <a:solidFill>
                  <a:schemeClr val="accent2"/>
                </a:solidFill>
              </a:rPr>
              <a:t>纯POJO切面；</a:t>
            </a:r>
            <a:endParaRPr lang="zh-CN" altLang="en-US">
              <a:solidFill>
                <a:schemeClr val="accent2"/>
              </a:solidFill>
            </a:endParaRPr>
          </a:p>
          <a:p>
            <a:r>
              <a:rPr lang="zh-CN" altLang="en-US">
                <a:solidFill>
                  <a:schemeClr val="accent2"/>
                </a:solidFill>
              </a:rPr>
              <a:t>@AspectJ注解驱动的切面；</a:t>
            </a:r>
            <a:endParaRPr lang="zh-CN" altLang="en-US">
              <a:solidFill>
                <a:schemeClr val="accent2"/>
              </a:solidFill>
            </a:endParaRPr>
          </a:p>
          <a:p>
            <a:r>
              <a:rPr lang="zh-CN" altLang="en-US">
                <a:solidFill>
                  <a:schemeClr val="accent2"/>
                </a:solidFill>
              </a:rPr>
              <a:t>注入式AspectJ切面（ 适用于Spring各版本） 。</a:t>
            </a:r>
            <a:endParaRPr lang="zh-CN" altLang="en-US">
              <a:solidFill>
                <a:schemeClr val="accent2"/>
              </a:solidFill>
            </a:endParaRPr>
          </a:p>
          <a:p>
            <a:endParaRPr lang="zh-CN" altLang="en-US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zh-CN" altLang="en-US" sz="1600">
                <a:solidFill>
                  <a:schemeClr val="tx1"/>
                </a:solidFill>
              </a:rPr>
              <a:t>注意：前三种都是Spring AOP实现的变体， Spring AOP构建在动态代理基础之上， 因此， Spring对</a:t>
            </a:r>
            <a:endParaRPr lang="zh-CN" altLang="en-US" sz="16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600">
                <a:solidFill>
                  <a:schemeClr val="tx1"/>
                </a:solidFill>
              </a:rPr>
              <a:t>           AOP的支持局限于方法拦截。</a:t>
            </a:r>
            <a:endParaRPr lang="zh-CN" altLang="en-US" sz="1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4.2 </a:t>
            </a:r>
            <a:r>
              <a:rPr lang="zh-CN" altLang="en-US"/>
              <a:t>通知切点来选择连接点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4.2.1 </a:t>
            </a:r>
            <a:r>
              <a:rPr lang="zh-CN" altLang="en-US"/>
              <a:t>编写切点</a:t>
            </a:r>
            <a:endParaRPr lang="zh-CN" altLang="en-US"/>
          </a:p>
          <a:p>
            <a:r>
              <a:rPr lang="en-US" altLang="zh-CN"/>
              <a:t>4.2.2 </a:t>
            </a:r>
            <a:r>
              <a:rPr lang="zh-CN" altLang="en-US"/>
              <a:t>在切点中选择</a:t>
            </a:r>
            <a:r>
              <a:rPr lang="en-US" altLang="zh-CN"/>
              <a:t>bean</a:t>
            </a:r>
            <a:endParaRPr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4.3 </a:t>
            </a:r>
            <a:r>
              <a:rPr lang="zh-CN" altLang="en-US"/>
              <a:t>使用注解创建切面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4.3.1 </a:t>
            </a:r>
            <a:r>
              <a:rPr lang="zh-CN" altLang="en-US"/>
              <a:t>定义切面</a:t>
            </a:r>
            <a:endParaRPr lang="zh-CN" altLang="en-US"/>
          </a:p>
          <a:p>
            <a:r>
              <a:rPr lang="en-US" altLang="zh-CN"/>
              <a:t>4.3.2 </a:t>
            </a:r>
            <a:r>
              <a:rPr lang="zh-CN" altLang="en-US"/>
              <a:t>创建环绕通知</a:t>
            </a:r>
            <a:endParaRPr lang="zh-CN" altLang="en-US"/>
          </a:p>
          <a:p>
            <a:r>
              <a:rPr lang="en-US" altLang="zh-CN"/>
              <a:t>4.3.3 </a:t>
            </a:r>
            <a:r>
              <a:rPr lang="zh-CN" altLang="en-US"/>
              <a:t>处理通知中的参数</a:t>
            </a:r>
            <a:endParaRPr lang="zh-CN" altLang="en-US"/>
          </a:p>
          <a:p>
            <a:r>
              <a:rPr lang="en-US" altLang="zh-CN"/>
              <a:t>4.3.4 </a:t>
            </a:r>
            <a:r>
              <a:rPr lang="zh-CN" altLang="en-US"/>
              <a:t>通过注解注入新功能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XML </a:t>
            </a:r>
            <a:r>
              <a:rPr lang="zh-CN" altLang="en-US"/>
              <a:t>中声明切面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4.4.1 </a:t>
            </a:r>
            <a:r>
              <a:rPr lang="zh-CN" altLang="en-US"/>
              <a:t>声明前置和后置通知</a:t>
            </a:r>
            <a:endParaRPr lang="zh-CN" altLang="en-US"/>
          </a:p>
          <a:p>
            <a:r>
              <a:rPr lang="en-US" altLang="zh-CN"/>
              <a:t>4.4.2 </a:t>
            </a:r>
            <a:r>
              <a:rPr lang="zh-CN" altLang="en-US"/>
              <a:t>声明环绕通知</a:t>
            </a:r>
            <a:endParaRPr lang="zh-CN" altLang="en-US"/>
          </a:p>
          <a:p>
            <a:r>
              <a:rPr lang="en-US" altLang="zh-CN"/>
              <a:t>4.4.3 </a:t>
            </a:r>
            <a:r>
              <a:rPr lang="zh-CN" altLang="en-US"/>
              <a:t>为通知传递参数</a:t>
            </a:r>
            <a:endParaRPr lang="zh-CN" altLang="en-US"/>
          </a:p>
          <a:p>
            <a:r>
              <a:rPr lang="en-US" altLang="zh-CN"/>
              <a:t>4.4.4 </a:t>
            </a:r>
            <a:r>
              <a:rPr lang="zh-CN" altLang="en-US"/>
              <a:t>通知切面引入新的功能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Spring MVC </a:t>
            </a:r>
            <a:r>
              <a:rPr lang="zh-CN" altLang="en-US"/>
              <a:t>郭保利 、罗亮亮</a:t>
            </a:r>
            <a:r>
              <a:rPr lang="zh-CN" altLang="en-US"/>
              <a:t>、程路平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Spring JDBC </a:t>
            </a:r>
            <a:r>
              <a:rPr lang="zh-CN" altLang="en-US"/>
              <a:t>王亚军、方倩、况雯雯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Spring </a:t>
            </a:r>
            <a:r>
              <a:rPr lang="zh-CN" altLang="en-US"/>
              <a:t>缓存 唐宇、傅志强、宓文明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dirty="0"/>
              <a:t>谢谢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 dirty="0"/>
              <a:t>LOREM IPSUM DOLOR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 </a:t>
            </a:r>
            <a:r>
              <a:rPr lang="en-US" altLang="zh-CN"/>
              <a:t>Spring </a:t>
            </a:r>
            <a:r>
              <a:rPr lang="zh-CN" altLang="en-US"/>
              <a:t>之旅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hlinkClick r:id="rId1" action="ppaction://hlinksldjump"/>
              </a:rPr>
              <a:t>简化</a:t>
            </a:r>
            <a:r>
              <a:rPr lang="en-US" altLang="zh-CN">
                <a:hlinkClick r:id="rId1" action="ppaction://hlinksldjump"/>
              </a:rPr>
              <a:t>Java</a:t>
            </a:r>
            <a:r>
              <a:rPr lang="zh-CN" altLang="en-US">
                <a:hlinkClick r:id="rId1" action="ppaction://hlinksldjump"/>
              </a:rPr>
              <a:t>开发</a:t>
            </a:r>
            <a:endParaRPr lang="zh-CN" altLang="en-US"/>
          </a:p>
          <a:p>
            <a:r>
              <a:rPr lang="zh-CN" altLang="en-US">
                <a:hlinkClick r:id="rId2" action="ppaction://hlinksldjump"/>
              </a:rPr>
              <a:t>容纳你的</a:t>
            </a:r>
            <a:r>
              <a:rPr lang="en-US" altLang="zh-CN">
                <a:hlinkClick r:id="rId2" action="ppaction://hlinksldjump"/>
              </a:rPr>
              <a:t>bean</a:t>
            </a:r>
            <a:endParaRPr lang="en-US" altLang="zh-CN"/>
          </a:p>
          <a:p>
            <a:r>
              <a:rPr lang="zh-CN" altLang="en-US">
                <a:hlinkClick r:id="rId3" action="ppaction://hlinksldjump"/>
              </a:rPr>
              <a:t>俯瞰</a:t>
            </a:r>
            <a:r>
              <a:rPr lang="en-US" altLang="zh-CN">
                <a:hlinkClick r:id="rId3" action="ppaction://hlinksldjump"/>
              </a:rPr>
              <a:t>Spring </a:t>
            </a:r>
            <a:r>
              <a:rPr lang="zh-CN" altLang="en-US">
                <a:hlinkClick r:id="rId3" action="ppaction://hlinksldjump"/>
              </a:rPr>
              <a:t>风景线</a:t>
            </a:r>
            <a:endParaRPr lang="zh-CN" altLang="en-US"/>
          </a:p>
          <a:p>
            <a:r>
              <a:rPr lang="zh-CN" altLang="en-US">
                <a:hlinkClick r:id="rId4" action="ppaction://hlinksldjump"/>
              </a:rPr>
              <a:t>Spring的新功能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简化</a:t>
            </a:r>
            <a:r>
              <a:rPr lang="en-US" altLang="zh-CN"/>
              <a:t>java</a:t>
            </a:r>
            <a:r>
              <a:rPr lang="zh-CN" altLang="en-US"/>
              <a:t>开发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为了降低Java开发的复杂性， Spring采取了以下4种关键策略：</a:t>
            </a:r>
            <a:endParaRPr lang="zh-CN" altLang="en-US"/>
          </a:p>
          <a:p>
            <a:r>
              <a:rPr lang="zh-CN" altLang="en-US"/>
              <a:t>基于</a:t>
            </a:r>
            <a:r>
              <a:rPr lang="zh-CN" altLang="en-US">
                <a:hlinkClick r:id="rId1" action="ppaction://hlinksldjump"/>
              </a:rPr>
              <a:t>POJO</a:t>
            </a:r>
            <a:r>
              <a:rPr lang="zh-CN" altLang="en-US"/>
              <a:t>的轻量级和最小侵入性编程；</a:t>
            </a:r>
            <a:endParaRPr lang="zh-CN" altLang="en-US"/>
          </a:p>
          <a:p>
            <a:r>
              <a:rPr lang="zh-CN" altLang="en-US"/>
              <a:t>通过依赖注入和面向接口实现松耦合；</a:t>
            </a:r>
            <a:endParaRPr lang="zh-CN" altLang="en-US"/>
          </a:p>
          <a:p>
            <a:r>
              <a:rPr lang="zh-CN" altLang="en-US"/>
              <a:t>基于切面和惯例进行声明式编程；</a:t>
            </a:r>
            <a:endParaRPr lang="zh-CN" altLang="en-US"/>
          </a:p>
          <a:p>
            <a:r>
              <a:rPr lang="zh-CN" altLang="en-US"/>
              <a:t>通过切面和模板减少样板式代码。</a:t>
            </a:r>
            <a:endParaRPr lang="zh-CN" altLang="en-US"/>
          </a:p>
        </p:txBody>
      </p:sp>
      <p:sp>
        <p:nvSpPr>
          <p:cNvPr id="4" name="圆角矩形标注 3"/>
          <p:cNvSpPr/>
          <p:nvPr/>
        </p:nvSpPr>
        <p:spPr>
          <a:xfrm>
            <a:off x="7254240" y="2448560"/>
            <a:ext cx="4763770" cy="1764030"/>
          </a:xfrm>
          <a:prstGeom prst="wedgeRoundRectCallout">
            <a:avLst>
              <a:gd name="adj1" fmla="val -63817"/>
              <a:gd name="adj2" fmla="val -148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DI能够让相互协作的软件组件保持松散耦合， 而面向切面编程（ aspect-oriented</a:t>
            </a:r>
            <a:endParaRPr lang="zh-CN" altLang="en-US"/>
          </a:p>
          <a:p>
            <a:pPr algn="ctr"/>
            <a:r>
              <a:rPr lang="zh-CN" altLang="en-US"/>
              <a:t>programming， AOP） 允许你把遍布应用各处的功能分离出来形成可重用的组件。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POJO</a:t>
            </a:r>
            <a:r>
              <a:rPr lang="zh-CN" altLang="en-US">
                <a:sym typeface="+mn-ea"/>
              </a:rPr>
              <a:t>（Plain Old Java Objects）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POJO简单的Java对象，实际就是普通JavaBeans，是为了避免和EJB混淆所创造的简称。</a:t>
            </a:r>
            <a:endParaRPr lang="zh-CN" altLang="en-US"/>
          </a:p>
          <a:p>
            <a:r>
              <a:rPr lang="zh-CN" altLang="en-US">
                <a:sym typeface="+mn-ea"/>
              </a:rPr>
              <a:t>POJO 简单理解为 不包含业务逻辑的单纯用来存储数据的 java类即可。</a:t>
            </a:r>
            <a:endParaRPr lang="zh-CN" altLang="en-US"/>
          </a:p>
          <a:p>
            <a:r>
              <a:rPr lang="zh-CN" altLang="en-US"/>
              <a:t>POJO对象有时也被称为Data对象，大量应用于表现现实中的对象。</a:t>
            </a:r>
            <a:endParaRPr lang="zh-CN" altLang="en-US"/>
          </a:p>
        </p:txBody>
      </p:sp>
      <p:sp>
        <p:nvSpPr>
          <p:cNvPr id="4" name="流程图: 可选过程 3">
            <a:hlinkClick r:id="rId1" action="ppaction://hlinksldjump"/>
          </p:cNvPr>
          <p:cNvSpPr/>
          <p:nvPr/>
        </p:nvSpPr>
        <p:spPr>
          <a:xfrm>
            <a:off x="9841865" y="5479415"/>
            <a:ext cx="1654175" cy="697230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返 回</a:t>
            </a:r>
            <a:endParaRPr lang="zh-CN" altLang="en-US" sz="3200">
              <a:solidFill>
                <a:schemeClr val="tx1">
                  <a:lumMod val="95000"/>
                  <a:lumOff val="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容纳你的</a:t>
            </a:r>
            <a:r>
              <a:rPr lang="en-US" altLang="zh-CN"/>
              <a:t>bean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4000">
                <a:hlinkClick r:id="rId1" action="ppaction://hlinksldjump"/>
              </a:rPr>
              <a:t>使用应用上下文</a:t>
            </a:r>
            <a:endParaRPr lang="zh-CN" altLang="en-US" sz="4000"/>
          </a:p>
          <a:p>
            <a:endParaRPr lang="zh-CN" altLang="en-US" sz="4000"/>
          </a:p>
          <a:p>
            <a:r>
              <a:rPr lang="en-US" altLang="zh-CN" sz="4000">
                <a:hlinkClick r:id="rId2" action="ppaction://hlinksldjump"/>
              </a:rPr>
              <a:t>bean </a:t>
            </a:r>
            <a:r>
              <a:rPr lang="zh-CN" altLang="en-US" sz="4000">
                <a:hlinkClick r:id="rId2" action="ppaction://hlinksldjump"/>
              </a:rPr>
              <a:t>的生命周期</a:t>
            </a:r>
            <a:endParaRPr lang="zh-CN" altLang="en-US" sz="4000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常用的</a:t>
            </a:r>
            <a:r>
              <a:rPr lang="en-US" altLang="zh-CN"/>
              <a:t>Spring</a:t>
            </a:r>
            <a:r>
              <a:rPr lang="zh-CN" altLang="en-US"/>
              <a:t>多种类型的应用上下文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zh-CN" altLang="en-US"/>
              <a:t>AnnotationConfigApplicationContext： 从一个或多个基于Java的配置类中加载Spring应用上下文。</a:t>
            </a:r>
            <a:endParaRPr lang="zh-CN" altLang="en-US"/>
          </a:p>
          <a:p>
            <a:r>
              <a:rPr lang="zh-CN" altLang="en-US"/>
              <a:t>AnnotationConfigWebApplicationContext： 从一个或多个基于Java的配置类中加载Spring Web应用上下文。</a:t>
            </a:r>
            <a:endParaRPr lang="zh-CN" altLang="en-US"/>
          </a:p>
          <a:p>
            <a:r>
              <a:rPr lang="zh-CN" altLang="en-US"/>
              <a:t>ClassPathXmlApplicationContext： 从类路径下的一个或多个XML配置文件中加载上下文定义， 把应用上下文的定义文件作为类资源。</a:t>
            </a:r>
            <a:endParaRPr lang="zh-CN" altLang="en-US"/>
          </a:p>
          <a:p>
            <a:r>
              <a:rPr lang="zh-CN" altLang="en-US"/>
              <a:t>FileSystemXmlapplicationcontext： 从文件系统下的一个或多个XML配置文件中加载上下文定义。</a:t>
            </a:r>
            <a:endParaRPr lang="zh-CN" altLang="en-US"/>
          </a:p>
          <a:p>
            <a:r>
              <a:rPr lang="zh-CN" altLang="en-US"/>
              <a:t>XmlWebApplicationContext： 从Web应用下的一个或多个XML配置文件中加载上下文定义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160498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98"/>
  <p:tag name="KSO_WM_UNIT_TYPE" val="f"/>
  <p:tag name="KSO_WM_UNIT_INDEX" val="1"/>
  <p:tag name="KSO_WM_UNIT_ID" val="custom160498_2*f*1"/>
  <p:tag name="KSO_WM_UNIT_CLEAR" val="1"/>
  <p:tag name="KSO_WM_UNIT_LAYERLEVEL" val="1"/>
  <p:tag name="KSO_WM_UNIT_VALUE" val="279"/>
  <p:tag name="KSO_WM_UNIT_HIGHLIGHT" val="0"/>
  <p:tag name="KSO_WM_UNIT_COMPATIBLE" val="0"/>
  <p:tag name="KSO_WM_UNIT_PRESET_TEXT_INDEX" val="5"/>
  <p:tag name="KSO_WM_UNIT_PRESET_TEXT_LEN" val="232"/>
</p:tagLst>
</file>

<file path=ppt/tags/tag11.xml><?xml version="1.0" encoding="utf-8"?>
<p:tagLst xmlns:p="http://schemas.openxmlformats.org/presentationml/2006/main">
  <p:tag name="KSO_WM_TEMPLATE_CATEGORY" val="custom"/>
  <p:tag name="KSO_WM_TEMPLATE_INDEX" val="160498"/>
  <p:tag name="KSO_WM_SLIDE_ID" val="custom16049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TAG_VERSION" val="1.0"/>
  <p:tag name="KSO_WM_SLIDE_POSITION" val="112*125"/>
  <p:tag name="KSO_WM_SLIDE_SIZE" val="782*36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a"/>
  <p:tag name="KSO_WM_UNIT_INDEX" val="1"/>
  <p:tag name="KSO_WM_UNIT_ID" val="custom20164360_9*a*1"/>
  <p:tag name="KSO_WM_UNIT_LAYERLEVEL" val="1"/>
  <p:tag name="KSO_WM_UNIT_ISCONTENTSTITLE" val="1"/>
  <p:tag name="KSO_WM_UNIT_VALUE" val="4"/>
  <p:tag name="KSO_WM_UNIT_HIGHLIGHT" val="0"/>
  <p:tag name="KSO_WM_UNIT_COMPATIBLE" val="0"/>
  <p:tag name="KSO_WM_UNIT_CLEAR" val="0"/>
  <p:tag name="KSO_WM_UNIT_PRESET_TEXT" val="目录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b"/>
  <p:tag name="KSO_WM_UNIT_INDEX" val="1"/>
  <p:tag name="KSO_WM_UNIT_ID" val="custom20164360_9*b*1"/>
  <p:tag name="KSO_WM_UNIT_LAYERLEVEL" val="1"/>
  <p:tag name="KSO_WM_UNIT_VALUE" val="7"/>
  <p:tag name="KSO_WM_UNIT_ISCONTENTSTITLE" val="0"/>
  <p:tag name="KSO_WM_UNIT_HIGHLIGHT" val="0"/>
  <p:tag name="KSO_WM_UNIT_COMPATIBLE" val="0"/>
  <p:tag name="KSO_WM_UNIT_CLEAR" val="0"/>
  <p:tag name="KSO_WM_UNIT_PRESET_TEXT" val="CONTENTS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64360_9*i*2"/>
  <p:tag name="KSO_WM_TEMPLATE_CATEGORY" val="custom"/>
  <p:tag name="KSO_WM_TEMPLATE_INDEX" val="20164360"/>
  <p:tag name="KSO_WM_UNIT_INDEX" val="2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l_i"/>
  <p:tag name="KSO_WM_UNIT_INDEX" val="1_1"/>
  <p:tag name="KSO_WM_UNIT_ID" val="custom20164360_9*l_i*1_1"/>
  <p:tag name="KSO_WM_UNIT_LAYERLEVEL" val="1_1"/>
  <p:tag name="KSO_WM_DIAGRAM_GROUP_CODE" val="l1-1"/>
  <p:tag name="KSO_WM_UNIT_USESOURCEFORMAT_APPLY" val="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l_i"/>
  <p:tag name="KSO_WM_UNIT_INDEX" val="1_2"/>
  <p:tag name="KSO_WM_UNIT_ID" val="custom20164360_9*l_i*1_2"/>
  <p:tag name="KSO_WM_UNIT_LAYERLEVEL" val="1_1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l_i"/>
  <p:tag name="KSO_WM_UNIT_INDEX" val="1_3"/>
  <p:tag name="KSO_WM_UNIT_ID" val="custom20164360_9*l_i*1_3"/>
  <p:tag name="KSO_WM_UNIT_LAYERLEVEL" val="1_1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64360_9*i*9"/>
  <p:tag name="KSO_WM_TEMPLATE_CATEGORY" val="custom"/>
  <p:tag name="KSO_WM_TEMPLATE_INDEX" val="20164360"/>
  <p:tag name="KSO_WM_UNIT_INDEX" val="9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l_i"/>
  <p:tag name="KSO_WM_UNIT_INDEX" val="1_4"/>
  <p:tag name="KSO_WM_UNIT_ID" val="custom20164360_9*l_i*1_4"/>
  <p:tag name="KSO_WM_UNIT_LAYERLEVEL" val="1_1"/>
  <p:tag name="KSO_WM_DIAGRAM_GROUP_CODE" val="l1-1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498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l_i"/>
  <p:tag name="KSO_WM_UNIT_INDEX" val="1_5"/>
  <p:tag name="KSO_WM_UNIT_ID" val="custom20164360_9*l_i*1_5"/>
  <p:tag name="KSO_WM_UNIT_LAYERLEVEL" val="1_1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l_i"/>
  <p:tag name="KSO_WM_UNIT_INDEX" val="1_6"/>
  <p:tag name="KSO_WM_UNIT_ID" val="custom20164360_9*l_i*1_6"/>
  <p:tag name="KSO_WM_UNIT_LAYERLEVEL" val="1_1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64360_9*i*16"/>
  <p:tag name="KSO_WM_TEMPLATE_CATEGORY" val="custom"/>
  <p:tag name="KSO_WM_TEMPLATE_INDEX" val="20164360"/>
  <p:tag name="KSO_WM_UNIT_INDEX" val="16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l_i"/>
  <p:tag name="KSO_WM_UNIT_INDEX" val="1_7"/>
  <p:tag name="KSO_WM_UNIT_ID" val="custom20164360_9*l_i*1_7"/>
  <p:tag name="KSO_WM_UNIT_LAYERLEVEL" val="1_1"/>
  <p:tag name="KSO_WM_DIAGRAM_GROUP_CODE" val="l1-1"/>
  <p:tag name="KSO_WM_UNIT_USESOURCEFORMAT_APPLY" val="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l_i"/>
  <p:tag name="KSO_WM_UNIT_INDEX" val="1_8"/>
  <p:tag name="KSO_WM_UNIT_ID" val="custom20164360_9*l_i*1_8"/>
  <p:tag name="KSO_WM_UNIT_LAYERLEVEL" val="1_1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l_i"/>
  <p:tag name="KSO_WM_UNIT_INDEX" val="1_9"/>
  <p:tag name="KSO_WM_UNIT_ID" val="custom20164360_9*l_i*1_9"/>
  <p:tag name="KSO_WM_UNIT_LAYERLEVEL" val="1_1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64360_9*i*23"/>
  <p:tag name="KSO_WM_TEMPLATE_CATEGORY" val="custom"/>
  <p:tag name="KSO_WM_TEMPLATE_INDEX" val="20164360"/>
  <p:tag name="KSO_WM_UNIT_INDEX" val="23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l_i"/>
  <p:tag name="KSO_WM_UNIT_INDEX" val="1_10"/>
  <p:tag name="KSO_WM_UNIT_ID" val="custom20164360_9*l_i*1_10"/>
  <p:tag name="KSO_WM_UNIT_LAYERLEVEL" val="1_1"/>
  <p:tag name="KSO_WM_DIAGRAM_GROUP_CODE" val="l1-1"/>
  <p:tag name="KSO_WM_UNIT_USESOURCEFORMAT_APPLY" val="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l_i"/>
  <p:tag name="KSO_WM_UNIT_INDEX" val="1_11"/>
  <p:tag name="KSO_WM_UNIT_ID" val="custom20164360_9*l_i*1_11"/>
  <p:tag name="KSO_WM_UNIT_LAYERLEVEL" val="1_1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l_i"/>
  <p:tag name="KSO_WM_UNIT_INDEX" val="1_12"/>
  <p:tag name="KSO_WM_UNIT_ID" val="custom20164360_9*l_i*1_12"/>
  <p:tag name="KSO_WM_UNIT_LAYERLEVEL" val="1_1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TAG_VERSION" val="1.0"/>
  <p:tag name="KSO_WM_TEMPLATE_CATEGORY" val="custom"/>
  <p:tag name="KSO_WM_TEMPLATE_INDEX" val="20164360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l_h_f"/>
  <p:tag name="KSO_WM_UNIT_INDEX" val="1_4_1"/>
  <p:tag name="KSO_WM_UNIT_ID" val="custom20164360_9*l_h_f*1_4_1"/>
  <p:tag name="KSO_WM_UNIT_LAYERLEVEL" val="1_1_1"/>
  <p:tag name="KSO_WM_UNIT_VALUE" val="13"/>
  <p:tag name="KSO_WM_UNIT_HIGHLIGHT" val="0"/>
  <p:tag name="KSO_WM_UNIT_COMPATIBLE" val="0"/>
  <p:tag name="KSO_WM_UNIT_CLEAR" val="0"/>
  <p:tag name="KSO_WM_UNIT_PRESET_TEXT_INDEX" val="4"/>
  <p:tag name="KSO_WM_UNIT_PRESET_TEXT_LEN" val="26"/>
  <p:tag name="KSO_WM_UNIT_BIND_DECORATION_IDS" val="custom20164360_9*i*23;custom20164360_9*l_i*1_12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l_h_a"/>
  <p:tag name="KSO_WM_UNIT_INDEX" val="1_4_1"/>
  <p:tag name="KSO_WM_UNIT_ID" val="custom20164360_9*l_h_a*1_4_1"/>
  <p:tag name="KSO_WM_UNIT_LAYERLEVEL" val="1_1_1"/>
  <p:tag name="KSO_WM_UNIT_VALUE" val="10"/>
  <p:tag name="KSO_WM_UNIT_HIGHLIGHT" val="0"/>
  <p:tag name="KSO_WM_UNIT_COMPATIBLE" val="0"/>
  <p:tag name="KSO_WM_UNIT_CLEAR" val="0"/>
  <p:tag name="KSO_WM_UNIT_PRESET_TEXT_INDEX" val="3"/>
  <p:tag name="KSO_WM_UNIT_PRESET_TEXT_LEN" val="12"/>
  <p:tag name="KSO_WM_UNIT_BIND_DECORATION_IDS" val="custom20164360_9*i*23;custom20164360_9*l_i*1_12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l_h_a"/>
  <p:tag name="KSO_WM_UNIT_INDEX" val="1_2_1"/>
  <p:tag name="KSO_WM_UNIT_ID" val="custom20164360_9*l_h_a*1_2_1"/>
  <p:tag name="KSO_WM_UNIT_LAYERLEVEL" val="1_1_1"/>
  <p:tag name="KSO_WM_UNIT_VALUE" val="10"/>
  <p:tag name="KSO_WM_UNIT_HIGHLIGHT" val="0"/>
  <p:tag name="KSO_WM_UNIT_COMPATIBLE" val="0"/>
  <p:tag name="KSO_WM_UNIT_CLEAR" val="0"/>
  <p:tag name="KSO_WM_UNIT_PRESET_TEXT_INDEX" val="3"/>
  <p:tag name="KSO_WM_UNIT_PRESET_TEXT_LEN" val="12"/>
  <p:tag name="KSO_WM_UNIT_BIND_DECORATION_IDS" val="custom20164360_9*i*9;custom20164360_9*l_i*1_6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l_h_f"/>
  <p:tag name="KSO_WM_UNIT_INDEX" val="1_2_1"/>
  <p:tag name="KSO_WM_UNIT_ID" val="custom20164360_9*l_h_f*1_2_1"/>
  <p:tag name="KSO_WM_UNIT_LAYERLEVEL" val="1_1_1"/>
  <p:tag name="KSO_WM_UNIT_VALUE" val="13"/>
  <p:tag name="KSO_WM_UNIT_HIGHLIGHT" val="0"/>
  <p:tag name="KSO_WM_UNIT_COMPATIBLE" val="0"/>
  <p:tag name="KSO_WM_UNIT_CLEAR" val="0"/>
  <p:tag name="KSO_WM_UNIT_PRESET_TEXT_INDEX" val="4"/>
  <p:tag name="KSO_WM_UNIT_PRESET_TEXT_LEN" val="26"/>
  <p:tag name="KSO_WM_UNIT_BIND_DECORATION_IDS" val="custom20164360_9*i*9;custom20164360_9*l_i*1_6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l_h_f"/>
  <p:tag name="KSO_WM_UNIT_INDEX" val="1_1_1"/>
  <p:tag name="KSO_WM_UNIT_ID" val="custom20164360_9*l_h_f*1_1_1"/>
  <p:tag name="KSO_WM_UNIT_LAYERLEVEL" val="1_1_1"/>
  <p:tag name="KSO_WM_UNIT_VALUE" val="13"/>
  <p:tag name="KSO_WM_UNIT_HIGHLIGHT" val="0"/>
  <p:tag name="KSO_WM_UNIT_COMPATIBLE" val="0"/>
  <p:tag name="KSO_WM_UNIT_CLEAR" val="0"/>
  <p:tag name="KSO_WM_UNIT_PRESET_TEXT_INDEX" val="4"/>
  <p:tag name="KSO_WM_UNIT_PRESET_TEXT_LEN" val="26"/>
  <p:tag name="KSO_WM_UNIT_BIND_DECORATION_IDS" val="custom20164360_9*i*2;custom20164360_9*l_i*1_3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l_h_a"/>
  <p:tag name="KSO_WM_UNIT_INDEX" val="1_1_1"/>
  <p:tag name="KSO_WM_UNIT_ID" val="custom20164360_9*l_h_a*1_1_1"/>
  <p:tag name="KSO_WM_UNIT_LAYERLEVEL" val="1_1_1"/>
  <p:tag name="KSO_WM_UNIT_VALUE" val="10"/>
  <p:tag name="KSO_WM_UNIT_HIGHLIGHT" val="0"/>
  <p:tag name="KSO_WM_UNIT_COMPATIBLE" val="0"/>
  <p:tag name="KSO_WM_UNIT_CLEAR" val="0"/>
  <p:tag name="KSO_WM_UNIT_PRESET_TEXT_INDEX" val="3"/>
  <p:tag name="KSO_WM_UNIT_PRESET_TEXT_LEN" val="12"/>
  <p:tag name="KSO_WM_UNIT_BIND_DECORATION_IDS" val="custom20164360_9*i*2;custom20164360_9*l_i*1_3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l_h_a"/>
  <p:tag name="KSO_WM_UNIT_INDEX" val="1_3_1"/>
  <p:tag name="KSO_WM_UNIT_ID" val="custom20164360_9*l_h_a*1_3_1"/>
  <p:tag name="KSO_WM_UNIT_LAYERLEVEL" val="1_1_1"/>
  <p:tag name="KSO_WM_UNIT_VALUE" val="10"/>
  <p:tag name="KSO_WM_UNIT_HIGHLIGHT" val="0"/>
  <p:tag name="KSO_WM_UNIT_COMPATIBLE" val="0"/>
  <p:tag name="KSO_WM_UNIT_CLEAR" val="0"/>
  <p:tag name="KSO_WM_UNIT_PRESET_TEXT_INDEX" val="3"/>
  <p:tag name="KSO_WM_UNIT_PRESET_TEXT_LEN" val="12"/>
  <p:tag name="KSO_WM_UNIT_BIND_DECORATION_IDS" val="custom20164360_9*i*16;custom20164360_9*l_i*1_9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l_h_f"/>
  <p:tag name="KSO_WM_UNIT_INDEX" val="1_3_1"/>
  <p:tag name="KSO_WM_UNIT_ID" val="custom20164360_9*l_h_f*1_3_1"/>
  <p:tag name="KSO_WM_UNIT_LAYERLEVEL" val="1_1_1"/>
  <p:tag name="KSO_WM_UNIT_VALUE" val="13"/>
  <p:tag name="KSO_WM_UNIT_HIGHLIGHT" val="0"/>
  <p:tag name="KSO_WM_UNIT_COMPATIBLE" val="0"/>
  <p:tag name="KSO_WM_UNIT_CLEAR" val="0"/>
  <p:tag name="KSO_WM_UNIT_PRESET_TEXT_INDEX" val="4"/>
  <p:tag name="KSO_WM_UNIT_PRESET_TEXT_LEN" val="26"/>
  <p:tag name="KSO_WM_UNIT_BIND_DECORATION_IDS" val="custom20164360_9*i*16;custom20164360_9*l_i*1_9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TEMPLATE_CATEGORY" val="custom"/>
  <p:tag name="KSO_WM_TEMPLATE_INDEX" val="20164360"/>
  <p:tag name="KSO_WM_TAG_VERSION" val="1.0"/>
  <p:tag name="KSO_WM_SLIDE_ID" val="custom20164360_9"/>
  <p:tag name="KSO_WM_SLIDE_INDEX" val="9"/>
  <p:tag name="KSO_WM_SLIDE_ITEM_CNT" val="4"/>
  <p:tag name="KSO_WM_SLIDE_LAYOUT" val="a_b_l"/>
  <p:tag name="KSO_WM_SLIDE_LAYOUT_CNT" val="1_1_1"/>
  <p:tag name="KSO_WM_SLIDE_TYPE" val="contents"/>
  <p:tag name="KSO_WM_BEAUTIFY_FLAG" val="#wm#"/>
  <p:tag name="KSO_WM_DIAGRAM_GROUP_CODE" val="l1-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e"/>
  <p:tag name="KSO_WM_UNIT_INDEX" val="1"/>
  <p:tag name="KSO_WM_UNIT_ID" val="custom20164360_12*e*1"/>
  <p:tag name="KSO_WM_UNIT_LAYERLEVEL" val="1"/>
  <p:tag name="KSO_WM_UNIT_VALUE" val="2"/>
  <p:tag name="KSO_WM_UNIT_HIGHLIGHT" val="0"/>
  <p:tag name="KSO_WM_UNIT_COMPATIBLE" val="1"/>
  <p:tag name="KSO_WM_UNIT_CLEAR" val="0"/>
  <p:tag name="KSO_WM_UNIT_PRESET_TEXT" val="01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20164360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a"/>
  <p:tag name="KSO_WM_UNIT_INDEX" val="1"/>
  <p:tag name="KSO_WM_UNIT_ID" val="custom20164360_12*a*1"/>
  <p:tag name="KSO_WM_UNIT_LAYERLEVEL" val="1"/>
  <p:tag name="KSO_WM_UNIT_VALUE" val="8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2"/>
</p:tagLst>
</file>

<file path=ppt/tags/tag41.xml><?xml version="1.0" encoding="utf-8"?>
<p:tagLst xmlns:p="http://schemas.openxmlformats.org/presentationml/2006/main">
  <p:tag name="KSO_WM_TEMPLATE_CATEGORY" val="custom"/>
  <p:tag name="KSO_WM_TEMPLATE_INDEX" val="20164360"/>
  <p:tag name="KSO_WM_TAG_VERSION" val="1.0"/>
  <p:tag name="KSO_WM_SLIDE_ID" val="custom20164360_12"/>
  <p:tag name="KSO_WM_SLIDE_INDEX" val="12"/>
  <p:tag name="KSO_WM_SLIDE_ITEM_CNT" val="1"/>
  <p:tag name="KSO_WM_SLIDE_LAYOUT" val="a_e"/>
  <p:tag name="KSO_WM_SLIDE_LAYOUT_CNT" val="1_1"/>
  <p:tag name="KSO_WM_SLIDE_TYPE" val="sectionTitle"/>
  <p:tag name="KSO_WM_BEAUTIFY_FLAG" val="#wm#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64360"/>
  <p:tag name="KSO_WM_UNIT_TYPE" val="e"/>
  <p:tag name="KSO_WM_UNIT_INDEX" val="1"/>
  <p:tag name="KSO_WM_UNIT_ID" val="custom20164360_12*e*1"/>
  <p:tag name="KSO_WM_UNIT_LAYERLEVEL" val="1"/>
  <p:tag name="KSO_WM_UNIT_VALUE" val="2"/>
  <p:tag name="KSO_WM_UNIT_HIGHLIGHT" val="0"/>
  <p:tag name="KSO_WM_UNIT_COMPATIBLE" val="1"/>
  <p:tag name="KSO_WM_UNIT_CLEAR" val="0"/>
  <p:tag name="KSO_WM_UNIT_PRESET_TEXT" val="01"/>
</p:tagLst>
</file>

<file path=ppt/tags/tag43.xml><?xml version="1.0" encoding="utf-8"?>
<p:tagLst xmlns:p="http://schemas.openxmlformats.org/presentationml/2006/main">
  <p:tag name="KSO_WM_TEMPLATE_CATEGORY" val="custom"/>
  <p:tag name="KSO_WM_TEMPLATE_INDEX" val="20164360"/>
  <p:tag name="KSO_WM_TAG_VERSION" val="1.0"/>
  <p:tag name="KSO_WM_SLIDE_ID" val="custom20164360_12"/>
  <p:tag name="KSO_WM_SLIDE_INDEX" val="12"/>
  <p:tag name="KSO_WM_SLIDE_ITEM_CNT" val="1"/>
  <p:tag name="KSO_WM_SLIDE_LAYOUT" val="a_e"/>
  <p:tag name="KSO_WM_SLIDE_LAYOUT_CNT" val="1_1"/>
  <p:tag name="KSO_WM_SLIDE_TYPE" val="sectionTitle"/>
  <p:tag name="KSO_WM_BEAUTIFY_FLAG" val="#wm#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3"/>
  <p:tag name="KSO_WM_UNIT_TYPE" val="a"/>
  <p:tag name="KSO_WM_UNIT_INDEX" val="1"/>
  <p:tag name="KSO_WM_UNIT_ID" val="custom160453_12*a*1"/>
  <p:tag name="KSO_WM_UNIT_CLEAR" val="1"/>
  <p:tag name="KSO_WM_UNIT_LAYERLEVEL" val="1"/>
  <p:tag name="KSO_WM_UNIT_VALUE" val="1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3"/>
  <p:tag name="KSO_WM_UNIT_TYPE" val="b"/>
  <p:tag name="KSO_WM_UNIT_INDEX" val="1"/>
  <p:tag name="KSO_WM_UNIT_ID" val="custom160453_12*b*1"/>
  <p:tag name="KSO_WM_UNIT_CLEAR" val="1"/>
  <p:tag name="KSO_WM_UNIT_LAYERLEVEL" val="1"/>
  <p:tag name="KSO_WM_UNIT_VALUE" val="1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6.xml><?xml version="1.0" encoding="utf-8"?>
<p:tagLst xmlns:p="http://schemas.openxmlformats.org/presentationml/2006/main">
  <p:tag name="KSO_WM_TEMPLATE_CATEGORY" val="custom"/>
  <p:tag name="KSO_WM_TEMPLATE_INDEX" val="160498"/>
  <p:tag name="KSO_WM_TAG_VERSION" val="1.0"/>
  <p:tag name="KSO_WM_SLIDE_ID" val="custom160453_12"/>
  <p:tag name="KSO_WM_SLIDE_INDEX" val="12"/>
  <p:tag name="KSO_WM_SLIDE_ITEM_CNT" val="2"/>
  <p:tag name="KSO_WM_SLIDE_LAYOUT" val="a_b_e"/>
  <p:tag name="KSO_WM_SLIDE_LAYOUT_CNT" val="1_1_1"/>
  <p:tag name="KSO_WM_SLIDE_TYPE" val="sectionTitle"/>
  <p:tag name="KSO_WM_BEAUTIFY_FLAG" val="#wm#"/>
</p:tagLst>
</file>

<file path=ppt/tags/tag5.xml><?xml version="1.0" encoding="utf-8"?>
<p:tagLst xmlns:p="http://schemas.openxmlformats.org/presentationml/2006/main">
  <p:tag name="KSO_WM_TEMPLATE_CATEGORY" val="custom"/>
  <p:tag name="KSO_WM_TEMPLATE_INDEX" val="20164360"/>
  <p:tag name="KSO_WM_TAG_VERSION" val="1.0"/>
  <p:tag name="KSO_WM_BEAUTIFY_FLAG" val="#wm#"/>
  <p:tag name="KSO_WM_TEMPLATE_THUMBS_INDEX" val="1、4、9、12、13、16、20、27、29、37、40、45、48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98"/>
  <p:tag name="KSO_WM_UNIT_TYPE" val="a"/>
  <p:tag name="KSO_WM_UNIT_INDEX" val="1"/>
  <p:tag name="KSO_WM_UNIT_ID" val="custom160498_1*a*1"/>
  <p:tag name="KSO_WM_UNIT_CLEAR" val="1"/>
  <p:tag name="KSO_WM_UNIT_LAYERLEVEL" val="1"/>
  <p:tag name="KSO_WM_UNIT_VALUE" val="1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98"/>
  <p:tag name="KSO_WM_UNIT_TYPE" val="b"/>
  <p:tag name="KSO_WM_UNIT_INDEX" val="1"/>
  <p:tag name="KSO_WM_UNIT_ID" val="custom160498_1*b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.xml><?xml version="1.0" encoding="utf-8"?>
<p:tagLst xmlns:p="http://schemas.openxmlformats.org/presentationml/2006/main">
  <p:tag name="KSO_WM_TEMPLATE_CATEGORY" val="custom"/>
  <p:tag name="KSO_WM_TEMPLATE_INDEX" val="160498"/>
  <p:tag name="KSO_WM_TAG_VERSION" val="1.0"/>
  <p:tag name="KSO_WM_SLIDE_ID" val="custom160498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EMPLATE_THUMBS_INDEX" val="1、11、12、16、24、26、27、28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98"/>
  <p:tag name="KSO_WM_UNIT_TYPE" val="a"/>
  <p:tag name="KSO_WM_UNIT_INDEX" val="1"/>
  <p:tag name="KSO_WM_UNIT_ID" val="custom160498_2*a*1"/>
  <p:tag name="KSO_WM_UNIT_CLEAR" val="1"/>
  <p:tag name="KSO_WM_UNIT_LAYERLEVEL" val="1"/>
  <p:tag name="KSO_WM_UNIT_VALUE" val="1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heme/theme1.xml><?xml version="1.0" encoding="utf-8"?>
<a:theme xmlns:a="http://schemas.openxmlformats.org/drawingml/2006/main" name="Office 主题">
  <a:themeElements>
    <a:clrScheme name="自定义 2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59088"/>
      </a:accent1>
      <a:accent2>
        <a:srgbClr val="D3A815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8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B2F69"/>
      </a:accent1>
      <a:accent2>
        <a:srgbClr val="FCB534"/>
      </a:accent2>
      <a:accent3>
        <a:srgbClr val="135C41"/>
      </a:accent3>
      <a:accent4>
        <a:srgbClr val="B2C445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4511</Words>
  <Application>WPS 演示</Application>
  <PresentationFormat>宽屏</PresentationFormat>
  <Paragraphs>319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57" baseType="lpstr">
      <vt:lpstr>Arial</vt:lpstr>
      <vt:lpstr>宋体</vt:lpstr>
      <vt:lpstr>Wingdings</vt:lpstr>
      <vt:lpstr>华文细黑</vt:lpstr>
      <vt:lpstr>黑体</vt:lpstr>
      <vt:lpstr>微软雅黑</vt:lpstr>
      <vt:lpstr>Calibri</vt:lpstr>
      <vt:lpstr>Office 主题</vt:lpstr>
      <vt:lpstr>Office 主题​​</vt:lpstr>
      <vt:lpstr>Spring 兴趣小组交流会</vt:lpstr>
      <vt:lpstr>浅谈Spring 的核心</vt:lpstr>
      <vt:lpstr>PowerPoint 演示文稿</vt:lpstr>
      <vt:lpstr>PowerPoint 演示文稿</vt:lpstr>
      <vt:lpstr>第1章 Spring 之旅</vt:lpstr>
      <vt:lpstr>简化java开发</vt:lpstr>
      <vt:lpstr>POJO（Plain Old Java Objects）</vt:lpstr>
      <vt:lpstr>容纳你的bean</vt:lpstr>
      <vt:lpstr>常用的Spring多种类型的应用上下文</vt:lpstr>
      <vt:lpstr>bean 的生命周期</vt:lpstr>
      <vt:lpstr>bean的生命周期</vt:lpstr>
      <vt:lpstr>Spring 的风景线</vt:lpstr>
      <vt:lpstr>Spring 核心容器</vt:lpstr>
      <vt:lpstr>Spring 面向切面编程</vt:lpstr>
      <vt:lpstr>Web与远程调用</vt:lpstr>
      <vt:lpstr>Instrumentation</vt:lpstr>
      <vt:lpstr>Spring 新功能</vt:lpstr>
      <vt:lpstr>PowerPoint 演示文稿</vt:lpstr>
      <vt:lpstr>Spring 配置的可选方案</vt:lpstr>
      <vt:lpstr>第2部分 小结</vt:lpstr>
      <vt:lpstr>自动化装配bean</vt:lpstr>
      <vt:lpstr>组件扫描（ component scanning）</vt:lpstr>
      <vt:lpstr>组件扫描（ component scanning）</vt:lpstr>
      <vt:lpstr>自动装配（Autowired）</vt:lpstr>
      <vt:lpstr>Autowired 使用注意事项</vt:lpstr>
      <vt:lpstr>在Java中进行显式配置</vt:lpstr>
      <vt:lpstr>PowerPoint 演示文稿</vt:lpstr>
      <vt:lpstr>借助JavaConfig实现注入</vt:lpstr>
      <vt:lpstr>03</vt:lpstr>
      <vt:lpstr>3、高级装配</vt:lpstr>
      <vt:lpstr>配置profile bean</vt:lpstr>
      <vt:lpstr>激活profile</vt:lpstr>
      <vt:lpstr>条件化的bean</vt:lpstr>
      <vt:lpstr>bean 的作用域</vt:lpstr>
      <vt:lpstr>04</vt:lpstr>
      <vt:lpstr>面向切面的Spring</vt:lpstr>
      <vt:lpstr>什么是面向切面编程</vt:lpstr>
      <vt:lpstr>4.1.1通知</vt:lpstr>
      <vt:lpstr>4.1 连接点与切点</vt:lpstr>
      <vt:lpstr>4.1 切面与引入</vt:lpstr>
      <vt:lpstr>4.1 织入</vt:lpstr>
      <vt:lpstr>4.1 术语总结</vt:lpstr>
      <vt:lpstr>4.1.2 Spring对AOP的支持</vt:lpstr>
      <vt:lpstr>4.2 通知切点来选择连接点</vt:lpstr>
      <vt:lpstr>4.3 使用注解创建切面</vt:lpstr>
      <vt:lpstr>在XML 中声明切面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kuangww</dc:creator>
  <cp:lastModifiedBy>kuangww</cp:lastModifiedBy>
  <cp:revision>227</cp:revision>
  <dcterms:created xsi:type="dcterms:W3CDTF">2017-03-30T11:56:00Z</dcterms:created>
  <dcterms:modified xsi:type="dcterms:W3CDTF">2017-04-10T10:38:19Z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